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4" r:id="rId4"/>
  </p:sldMasterIdLst>
  <p:notesMasterIdLst>
    <p:notesMasterId r:id="rId24"/>
  </p:notesMasterIdLst>
  <p:sldIdLst>
    <p:sldId id="256" r:id="rId5"/>
    <p:sldId id="257" r:id="rId6"/>
    <p:sldId id="258" r:id="rId7"/>
    <p:sldId id="261" r:id="rId8"/>
    <p:sldId id="268" r:id="rId9"/>
    <p:sldId id="277" r:id="rId10"/>
    <p:sldId id="259" r:id="rId11"/>
    <p:sldId id="260" r:id="rId12"/>
    <p:sldId id="262" r:id="rId13"/>
    <p:sldId id="263" r:id="rId14"/>
    <p:sldId id="271" r:id="rId15"/>
    <p:sldId id="264" r:id="rId16"/>
    <p:sldId id="272" r:id="rId17"/>
    <p:sldId id="266" r:id="rId18"/>
    <p:sldId id="273" r:id="rId19"/>
    <p:sldId id="278" r:id="rId20"/>
    <p:sldId id="274" r:id="rId21"/>
    <p:sldId id="275" r:id="rId22"/>
    <p:sldId id="276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28652" autoAdjust="0"/>
  </p:normalViewPr>
  <p:slideViewPr>
    <p:cSldViewPr snapToGrid="0" snapToObjects="1">
      <p:cViewPr varScale="1">
        <p:scale>
          <a:sx n="124" d="100"/>
          <a:sy n="124" d="100"/>
        </p:scale>
        <p:origin x="992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8737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930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7cb93f2c8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7cb93f2c8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919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2080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3120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5757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7cb93f2c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7cb93f2c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531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7cb93f2c8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7cb93f2c8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69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7cb93f2c8_3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7cb93f2c8_3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548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7cb93f2c8_3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7cb93f2c8_3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093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7cb93f2c8_3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7cb93f2c8_3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068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7cb93f2c8_3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7cb93f2c8_3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760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9765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318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45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HAgcA0JEQkk" TargetMode="Externa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aderasur.com/articulo/una-mirada-al-mundo-selknam-desde-la-pintura-corporal/" TargetMode="External"/><Relationship Id="rId2" Type="http://schemas.openxmlformats.org/officeDocument/2006/relationships/hyperlink" Target="http://www.memoriachilena.gob.cl/602/w3-article-70857.html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524002" y="200612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Black"/>
              <a:buNone/>
            </a:pPr>
            <a:r>
              <a:rPr lang="en-US" sz="8000" dirty="0">
                <a:solidFill>
                  <a:schemeClr val="lt1"/>
                </a:solidFill>
                <a:latin typeface="Tahoma"/>
                <a:ea typeface="Arial Black"/>
                <a:cs typeface="Tahoma"/>
                <a:sym typeface="Arial Black"/>
              </a:rPr>
              <a:t>Máscara </a:t>
            </a:r>
            <a:br>
              <a:rPr lang="en-US" sz="8000" dirty="0">
                <a:solidFill>
                  <a:schemeClr val="lt1"/>
                </a:solidFill>
                <a:latin typeface="Tahoma"/>
                <a:ea typeface="Arial Black"/>
                <a:cs typeface="Tahoma"/>
                <a:sym typeface="Arial Black"/>
              </a:rPr>
            </a:br>
            <a:r>
              <a:rPr lang="en-US" sz="8000" dirty="0">
                <a:solidFill>
                  <a:schemeClr val="lt1"/>
                </a:solidFill>
                <a:latin typeface="Tahoma"/>
                <a:ea typeface="Arial Black"/>
                <a:cs typeface="Tahoma"/>
                <a:sym typeface="Arial Black"/>
              </a:rPr>
              <a:t>Selk´nam</a:t>
            </a:r>
            <a:endParaRPr dirty="0">
              <a:latin typeface="Tahoma"/>
              <a:cs typeface="Tahoma"/>
            </a:endParaRPr>
          </a:p>
        </p:txBody>
      </p:sp>
      <p:pic>
        <p:nvPicPr>
          <p:cNvPr id="85" name="Google Shape;85;p13" descr="Imagen que contiene negro, monitor, pantalla, oscuro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932" t="33562" r="3248" b="45205"/>
          <a:stretch/>
        </p:blipFill>
        <p:spPr>
          <a:xfrm rot="5400000">
            <a:off x="-2498698" y="3230175"/>
            <a:ext cx="6204490" cy="10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Imagen que contiene negro, monitor, pantalla, oscuro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932" t="33562" r="3248" b="45205"/>
          <a:stretch/>
        </p:blipFill>
        <p:spPr>
          <a:xfrm rot="5400000">
            <a:off x="8564175" y="3230176"/>
            <a:ext cx="6204490" cy="10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l="3198" t="15697" r="69477" b="54650"/>
          <a:stretch/>
        </p:blipFill>
        <p:spPr>
          <a:xfrm>
            <a:off x="1263377" y="4740604"/>
            <a:ext cx="1386659" cy="197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l="4060" t="55838" r="69289" b="13451"/>
          <a:stretch/>
        </p:blipFill>
        <p:spPr>
          <a:xfrm>
            <a:off x="9498222" y="4745642"/>
            <a:ext cx="1169780" cy="197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1772039" y="169835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4045528" y="5099585"/>
            <a:ext cx="412865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Curso: 4° Básico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title"/>
          </p:nvPr>
        </p:nvSpPr>
        <p:spPr>
          <a:xfrm>
            <a:off x="1320800" y="186267"/>
            <a:ext cx="4047067" cy="711200"/>
          </a:xfrm>
          <a:prstGeom prst="rect">
            <a:avLst/>
          </a:prstGeom>
          <a:solidFill>
            <a:srgbClr val="FF0000"/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3300" dirty="0">
                <a:solidFill>
                  <a:srgbClr val="FFFFFF"/>
                </a:solidFill>
                <a:latin typeface="Hain"/>
                <a:ea typeface="Arial Black"/>
                <a:cs typeface="Hain"/>
                <a:sym typeface="Arial Black"/>
              </a:rPr>
            </a:br>
            <a:r>
              <a:rPr lang="en-US" sz="3300" dirty="0" err="1">
                <a:solidFill>
                  <a:srgbClr val="FFFFFF"/>
                </a:solidFill>
                <a:latin typeface="Hain"/>
                <a:ea typeface="Arial Black"/>
                <a:cs typeface="Hain"/>
                <a:sym typeface="Arial Black"/>
              </a:rPr>
              <a:t>Ceremonia</a:t>
            </a:r>
            <a:r>
              <a:rPr lang="en-US" sz="3300" dirty="0">
                <a:solidFill>
                  <a:srgbClr val="FFFFFF"/>
                </a:solidFill>
                <a:latin typeface="Hain"/>
                <a:ea typeface="Arial Black"/>
                <a:cs typeface="Hain"/>
                <a:sym typeface="Arial Black"/>
              </a:rPr>
              <a:t>  </a:t>
            </a:r>
            <a:r>
              <a:rPr lang="en-US" sz="3300" dirty="0" err="1">
                <a:solidFill>
                  <a:srgbClr val="FFFFFF"/>
                </a:solidFill>
                <a:latin typeface="Hain"/>
                <a:ea typeface="Arial Black"/>
                <a:cs typeface="Hain"/>
                <a:sym typeface="Arial Black"/>
              </a:rPr>
              <a:t>Hain</a:t>
            </a:r>
            <a:endParaRPr sz="3300" dirty="0">
              <a:solidFill>
                <a:srgbClr val="FFFFFF"/>
              </a:solidFill>
              <a:latin typeface="Hain"/>
              <a:ea typeface="Arial Black"/>
              <a:cs typeface="Hain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20"/>
          <p:cNvSpPr txBox="1">
            <a:spLocks noGrp="1"/>
          </p:cNvSpPr>
          <p:nvPr>
            <p:ph idx="1"/>
          </p:nvPr>
        </p:nvSpPr>
        <p:spPr>
          <a:xfrm>
            <a:off x="1451275" y="1297302"/>
            <a:ext cx="5046427" cy="4754449"/>
          </a:xfrm>
          <a:prstGeom prst="rect">
            <a:avLst/>
          </a:prstGeom>
          <a:solidFill>
            <a:srgbClr val="FF0000"/>
          </a:solidFill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spcBef>
                <a:spcPts val="1000"/>
              </a:spcBef>
            </a:pP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Los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jóvenes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varones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eran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 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separados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del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cuidado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 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materno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. Se les 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iniciaba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ritualmente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a la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adultez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, 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sometiéndolos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a un 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proceso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adiestramiento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 que se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prolongaba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durante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todo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el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transcurso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 del Hain.</a:t>
            </a:r>
          </a:p>
          <a:p>
            <a:pPr algn="just">
              <a:spcBef>
                <a:spcPts val="1000"/>
              </a:spcBef>
            </a:pPr>
            <a:endParaRPr lang="en-US" sz="2000" dirty="0">
              <a:solidFill>
                <a:srgbClr val="FFFFFF"/>
              </a:solidFill>
              <a:highlight>
                <a:srgbClr val="FF0000"/>
              </a:highlight>
              <a:latin typeface="Tahoma"/>
              <a:ea typeface="Comfortaa"/>
              <a:cs typeface="Tahoma"/>
              <a:sym typeface="Comfortaa"/>
            </a:endParaRPr>
          </a:p>
          <a:p>
            <a:pPr algn="just">
              <a:spcBef>
                <a:spcPts val="1000"/>
              </a:spcBef>
            </a:pP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Se les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enseñaban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las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tradiciones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religiosas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míticas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, el 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comportamiento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ético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correcto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, y las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técnicas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de caza.</a:t>
            </a:r>
          </a:p>
          <a:p>
            <a:pPr algn="just">
              <a:spcBef>
                <a:spcPts val="1000"/>
              </a:spcBef>
            </a:pPr>
            <a:endParaRPr lang="en-US" sz="2000" dirty="0">
              <a:solidFill>
                <a:srgbClr val="FFFFFF"/>
              </a:solidFill>
              <a:highlight>
                <a:srgbClr val="FF0000"/>
              </a:highlight>
              <a:latin typeface="Tahoma"/>
              <a:ea typeface="Comfortaa"/>
              <a:cs typeface="Tahoma"/>
              <a:sym typeface="Comfortaa"/>
            </a:endParaRPr>
          </a:p>
          <a:p>
            <a:pPr algn="just">
              <a:spcBef>
                <a:spcPts val="1000"/>
              </a:spcBef>
            </a:pP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Durante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su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 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iniciación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 se los </a:t>
            </a:r>
            <a:r>
              <a:rPr lang="en-US" sz="20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llamaba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 </a:t>
            </a:r>
            <a:r>
              <a:rPr lang="en-US" sz="2000" i="1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“</a:t>
            </a:r>
            <a:r>
              <a:rPr lang="en-US" sz="2000" i="1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Klóketen</a:t>
            </a:r>
            <a:r>
              <a:rPr lang="en-US" sz="2000" i="1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"</a:t>
            </a:r>
            <a:r>
              <a:rPr lang="en-US" sz="20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Comfortaa"/>
                <a:cs typeface="Tahoma"/>
                <a:sym typeface="Comfortaa"/>
              </a:rPr>
              <a:t>.</a:t>
            </a:r>
            <a:endParaRPr sz="2000" dirty="0">
              <a:solidFill>
                <a:srgbClr val="FFFFFF"/>
              </a:solidFill>
              <a:highlight>
                <a:srgbClr val="FF0000"/>
              </a:highlight>
              <a:latin typeface="Tahoma"/>
              <a:ea typeface="Comfortaa"/>
              <a:cs typeface="Tahoma"/>
              <a:sym typeface="Comfortaa"/>
            </a:endParaRPr>
          </a:p>
          <a:p>
            <a:pPr marL="228600" lvl="0" indent="-1333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56" name="Google Shape;156;p20" descr="Imagen que contiene negro, monitor, pantalla, oscuro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935" t="33562" r="3248" b="45204"/>
          <a:stretch/>
        </p:blipFill>
        <p:spPr>
          <a:xfrm rot="5400000">
            <a:off x="-2527452" y="2893279"/>
            <a:ext cx="6204490" cy="10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 descr="tan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11" y="365125"/>
            <a:ext cx="2379341" cy="568662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322611" y="6105605"/>
            <a:ext cx="2379341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  <a:latin typeface="Tahoma"/>
                <a:cs typeface="Tahoma"/>
              </a:rPr>
              <a:t>Tanu</a:t>
            </a:r>
            <a:r>
              <a:rPr lang="es-ES_tradnl" dirty="0">
                <a:solidFill>
                  <a:schemeClr val="bg1"/>
                </a:solidFill>
                <a:latin typeface="Tahoma"/>
                <a:cs typeface="Tahoma"/>
              </a:rPr>
              <a:t> del cielo del oeste, </a:t>
            </a:r>
            <a:r>
              <a:rPr lang="es-ES_tradnl" dirty="0" err="1">
                <a:solidFill>
                  <a:schemeClr val="bg1"/>
                </a:solidFill>
                <a:latin typeface="Tahoma"/>
                <a:cs typeface="Tahoma"/>
              </a:rPr>
              <a:t>Hain</a:t>
            </a:r>
            <a:r>
              <a:rPr lang="es-ES_tradnl" dirty="0">
                <a:solidFill>
                  <a:schemeClr val="bg1"/>
                </a:solidFill>
                <a:latin typeface="Tahoma"/>
                <a:cs typeface="Tahoma"/>
              </a:rPr>
              <a:t> de 1923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22" descr="Imagen que contiene negro, monitor, gato, computadora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078" t="37831" r="1620" b="43518"/>
          <a:stretch/>
        </p:blipFill>
        <p:spPr>
          <a:xfrm rot="-5400000">
            <a:off x="-2710046" y="2882769"/>
            <a:ext cx="6592891" cy="9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 descr="Imagen que contiene negro, monitor, gato, computadora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078" t="37831" r="1620" b="43518"/>
          <a:stretch/>
        </p:blipFill>
        <p:spPr>
          <a:xfrm rot="-5400000">
            <a:off x="8309164" y="2882769"/>
            <a:ext cx="6592891" cy="9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5076" y="555830"/>
            <a:ext cx="8121847" cy="5652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46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1" descr="Imagen que contiene negro, monitor, pantalla, oscuro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935" t="33562" r="3248" b="45204"/>
          <a:stretch/>
        </p:blipFill>
        <p:spPr>
          <a:xfrm rot="5400000">
            <a:off x="-2406202" y="2834154"/>
            <a:ext cx="6204490" cy="10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831" y="2155151"/>
            <a:ext cx="10467020" cy="314304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 txBox="1"/>
          <p:nvPr/>
        </p:nvSpPr>
        <p:spPr>
          <a:xfrm>
            <a:off x="1398831" y="257488"/>
            <a:ext cx="10268236" cy="15815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Los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colores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empleados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de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preferencia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eran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el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rojo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, el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blanco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y el negro,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que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combinados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en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distintos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motivos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en base a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trazos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y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puntos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permiten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obtener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el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efecto</a:t>
            </a:r>
            <a:r>
              <a:rPr lang="en-US" sz="28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deseado</a:t>
            </a:r>
            <a:r>
              <a:rPr lang="en-US" sz="28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.</a:t>
            </a:r>
            <a:endParaRPr sz="28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067309" y="5614344"/>
            <a:ext cx="2335965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dirty="0">
                <a:highlight>
                  <a:srgbClr val="FFFF00"/>
                </a:highlight>
                <a:latin typeface="OCRB"/>
                <a:cs typeface="Calibri"/>
              </a:rPr>
              <a:t>¿Sabías que para los </a:t>
            </a:r>
            <a:r>
              <a:rPr lang="es-ES" dirty="0" err="1">
                <a:highlight>
                  <a:srgbClr val="FFFF00"/>
                </a:highlight>
                <a:latin typeface="OCRB"/>
                <a:cs typeface="Calibri"/>
              </a:rPr>
              <a:t>Selk'nam</a:t>
            </a:r>
            <a:r>
              <a:rPr lang="es-ES" dirty="0">
                <a:highlight>
                  <a:srgbClr val="FFFF00"/>
                </a:highlight>
                <a:latin typeface="OCRB"/>
                <a:cs typeface="Calibri"/>
              </a:rPr>
              <a:t> el color rojo era el más hermoso? </a:t>
            </a:r>
          </a:p>
        </p:txBody>
      </p:sp>
      <p:pic>
        <p:nvPicPr>
          <p:cNvPr id="6" name="Gráfico 20" descr="megáfono1">
            <a:extLst>
              <a:ext uri="{FF2B5EF4-FFF2-40B4-BE49-F238E27FC236}">
                <a16:creationId xmlns:a16="http://schemas.microsoft.com/office/drawing/2014/main" id="{9F8DCF0F-35A6-4F4F-97BA-D4483B78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3334" y="5553075"/>
            <a:ext cx="1323975" cy="13049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22" descr="Imagen que contiene negro, monitor, gato, computadora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078" t="37831" r="1620" b="43518"/>
          <a:stretch/>
        </p:blipFill>
        <p:spPr>
          <a:xfrm rot="-5400000">
            <a:off x="-2710046" y="2882769"/>
            <a:ext cx="6592891" cy="9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 descr="Imagen que contiene negro, monitor, gato, computadora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078" t="37831" r="1620" b="43518"/>
          <a:stretch/>
        </p:blipFill>
        <p:spPr>
          <a:xfrm rot="-5400000">
            <a:off x="8309164" y="2882769"/>
            <a:ext cx="6592891" cy="9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/>
        </p:nvSpPr>
        <p:spPr>
          <a:xfrm>
            <a:off x="4142743" y="205544"/>
            <a:ext cx="2932213" cy="307777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" dirty="0">
                <a:solidFill>
                  <a:schemeClr val="tx1"/>
                </a:solidFill>
                <a:ea typeface="+mn-lt"/>
                <a:cs typeface="+mn-lt"/>
              </a:rPr>
              <a:t>Video “El secreto de los Selknam” </a:t>
            </a:r>
            <a:endParaRPr lang="es-ES" dirty="0">
              <a:solidFill>
                <a:schemeClr val="tx1"/>
              </a:solidFill>
              <a:ea typeface="+mn-lt"/>
              <a:cs typeface="+mn-lt"/>
            </a:endParaRPr>
          </a:p>
        </p:txBody>
      </p:sp>
      <p:pic>
        <p:nvPicPr>
          <p:cNvPr id="2" name="Imagen 1" descr="maxresdefaul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13628"/>
          <a:stretch/>
        </p:blipFill>
        <p:spPr>
          <a:xfrm>
            <a:off x="2376449" y="869000"/>
            <a:ext cx="6463117" cy="498630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12206" y="6183271"/>
            <a:ext cx="646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FF0000"/>
                </a:solidFill>
                <a:hlinkClick r:id="rId5"/>
              </a:rPr>
              <a:t>https://youtu.be/HAgcA0JEQkk</a:t>
            </a:r>
            <a:endParaRPr lang="es-E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8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609075" y="1290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err="1">
                <a:solidFill>
                  <a:srgbClr val="FFFF00"/>
                </a:solidFill>
                <a:latin typeface="Tahoma"/>
                <a:ea typeface="Arial Black"/>
                <a:cs typeface="Tahoma"/>
                <a:sym typeface="Arial Black"/>
              </a:rPr>
              <a:t>Actividad</a:t>
            </a:r>
            <a:r>
              <a:rPr lang="en-US" sz="3500" dirty="0">
                <a:solidFill>
                  <a:srgbClr val="FFFF00"/>
                </a:solidFill>
                <a:latin typeface="Tahoma"/>
                <a:ea typeface="Arial Black"/>
                <a:cs typeface="Tahoma"/>
                <a:sym typeface="Arial Black"/>
              </a:rPr>
              <a:t>: </a:t>
            </a:r>
            <a:r>
              <a:rPr lang="en-US" sz="3500" dirty="0" err="1">
                <a:solidFill>
                  <a:srgbClr val="FFFF00"/>
                </a:solidFill>
                <a:latin typeface="Tahoma"/>
                <a:ea typeface="Arial Black"/>
                <a:cs typeface="Tahoma"/>
                <a:sym typeface="Arial Black"/>
              </a:rPr>
              <a:t>Máscaras</a:t>
            </a:r>
            <a:r>
              <a:rPr lang="en-US" sz="3500" dirty="0">
                <a:solidFill>
                  <a:srgbClr val="FFFF00"/>
                </a:solidFill>
                <a:latin typeface="Tahoma"/>
                <a:ea typeface="Arial Black"/>
                <a:cs typeface="Tahoma"/>
                <a:sym typeface="Arial Black"/>
              </a:rPr>
              <a:t> Selk´nam​</a:t>
            </a:r>
            <a:endParaRPr dirty="0">
              <a:solidFill>
                <a:srgbClr val="FFFF00"/>
              </a:solidFill>
              <a:latin typeface="Tahoma"/>
              <a:ea typeface="Arial Black"/>
              <a:cs typeface="Tahoma"/>
              <a:sym typeface="Arial Black"/>
            </a:endParaRPr>
          </a:p>
        </p:txBody>
      </p:sp>
      <p:sp>
        <p:nvSpPr>
          <p:cNvPr id="181" name="Google Shape;181;p23"/>
          <p:cNvSpPr txBox="1">
            <a:spLocks noGrp="1"/>
          </p:cNvSpPr>
          <p:nvPr>
            <p:ph idx="1"/>
          </p:nvPr>
        </p:nvSpPr>
        <p:spPr>
          <a:xfrm>
            <a:off x="553950" y="1454699"/>
            <a:ext cx="5791986" cy="4964389"/>
          </a:xfrm>
          <a:prstGeom prst="rect">
            <a:avLst/>
          </a:prstGeom>
          <a:solidFill>
            <a:srgbClr val="FF0000"/>
          </a:solidFill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Construir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una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máscara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papel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,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inspirada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en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las que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utilizaban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los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Selk´nam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en la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ceremonia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del Hain.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400" dirty="0">
              <a:solidFill>
                <a:srgbClr val="FFFFFF"/>
              </a:solidFill>
              <a:highlight>
                <a:srgbClr val="FF0000"/>
              </a:highlight>
              <a:latin typeface="Tahoma"/>
              <a:ea typeface="Amatic SC"/>
              <a:cs typeface="Tahoma"/>
              <a:sym typeface="Amatic S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Utilizar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los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colores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rojo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, negro y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blanco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400" dirty="0">
              <a:solidFill>
                <a:srgbClr val="FFFFFF"/>
              </a:solidFill>
              <a:highlight>
                <a:srgbClr val="FF0000"/>
              </a:highlight>
              <a:latin typeface="Tahoma"/>
              <a:ea typeface="Amatic SC"/>
              <a:cs typeface="Tahoma"/>
              <a:sym typeface="Amatic S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Una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vez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lista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máscara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,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sacar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una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foto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con la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máscara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puesta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y 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envíar</a:t>
            </a:r>
            <a:r>
              <a:rPr lang="en-US" sz="2400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a la </a:t>
            </a:r>
            <a:r>
              <a:rPr lang="en-US" sz="2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profesora</a:t>
            </a:r>
            <a:endParaRPr lang="en-US" sz="2400" dirty="0">
              <a:solidFill>
                <a:srgbClr val="FFFFFF"/>
              </a:solidFill>
              <a:highlight>
                <a:srgbClr val="FF0000"/>
              </a:highlight>
              <a:latin typeface="Tahoma"/>
              <a:ea typeface="Amatic SC"/>
              <a:cs typeface="Tahoma"/>
              <a:sym typeface="Amatic S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  <a:highlight>
                <a:srgbClr val="FF0000"/>
              </a:highlight>
              <a:latin typeface="Tahoma"/>
              <a:ea typeface="Amatic SC"/>
              <a:cs typeface="Tahoma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hr-HR" sz="2000" dirty="0">
                <a:solidFill>
                  <a:schemeClr val="bg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Materiales: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hr-HR" sz="2000" dirty="0">
                <a:solidFill>
                  <a:schemeClr val="bg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Cartulina de colores, Témpera, Pegamento y Tijeras.</a:t>
            </a:r>
          </a:p>
          <a:p>
            <a:pPr marL="0" lvl="0" indent="0">
              <a:spcBef>
                <a:spcPts val="0"/>
              </a:spcBef>
              <a:buNone/>
            </a:pPr>
            <a:endParaRPr lang="hr-HR" sz="2000" dirty="0">
              <a:solidFill>
                <a:schemeClr val="bg1"/>
              </a:solidFill>
              <a:highlight>
                <a:srgbClr val="FF0000"/>
              </a:highlight>
              <a:latin typeface="Tahoma"/>
              <a:ea typeface="Amatic SC"/>
              <a:cs typeface="Tahoma"/>
              <a:sym typeface="Amatic S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highlight>
                <a:srgbClr val="FF0000"/>
              </a:highlight>
              <a:latin typeface="Tahoma"/>
              <a:ea typeface="Amatic SC"/>
              <a:cs typeface="Tahoma"/>
              <a:sym typeface="Amatic S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</a:t>
            </a:r>
            <a:endParaRPr sz="2400" dirty="0">
              <a:solidFill>
                <a:srgbClr val="FFFFFF"/>
              </a:solidFill>
              <a:highlight>
                <a:srgbClr val="FF0000"/>
              </a:highlight>
              <a:latin typeface="Tahoma"/>
              <a:ea typeface="Amatic SC"/>
              <a:cs typeface="Tahoma"/>
              <a:sym typeface="Amatic SC"/>
            </a:endParaRPr>
          </a:p>
        </p:txBody>
      </p:sp>
      <p:pic>
        <p:nvPicPr>
          <p:cNvPr id="182" name="Google Shape;182;p23" descr="Imagen que contiene negro, monitor, gato, computadora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078" t="37831" r="1620" b="43518"/>
          <a:stretch/>
        </p:blipFill>
        <p:spPr>
          <a:xfrm rot="-5400000">
            <a:off x="8309164" y="2882769"/>
            <a:ext cx="6592891" cy="9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4">
            <a:alphaModFix/>
          </a:blip>
          <a:srcRect b="47571"/>
          <a:stretch/>
        </p:blipFill>
        <p:spPr>
          <a:xfrm>
            <a:off x="6743456" y="2039736"/>
            <a:ext cx="4194953" cy="330179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200513_0934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31" y="2988877"/>
            <a:ext cx="5229479" cy="307571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144131" y="1322383"/>
            <a:ext cx="5229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Busca en tu casa los materiales sugeridos. En caso de no contar con t</a:t>
            </a:r>
            <a:r>
              <a:rPr lang="es-ES_tradnl" sz="18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é</a:t>
            </a:r>
            <a:r>
              <a:rPr lang="es-CL" sz="18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mpera,  es posible ocupar solo papeles de colores u otros que se encuentren en tu casa. </a:t>
            </a:r>
            <a:endParaRPr lang="es-ES" sz="18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75856" y="401782"/>
            <a:ext cx="229985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tx1"/>
                </a:solidFill>
              </a:rPr>
              <a:t>PASO A PASO</a:t>
            </a:r>
            <a:endParaRPr lang="es-ES" sz="2000" dirty="0">
              <a:solidFill>
                <a:schemeClr val="tx1"/>
              </a:solidFill>
            </a:endParaRPr>
          </a:p>
        </p:txBody>
      </p:sp>
      <p:pic>
        <p:nvPicPr>
          <p:cNvPr id="7" name="Gráfico 22" descr="Insignia 1">
            <a:extLst>
              <a:ext uri="{FF2B5EF4-FFF2-40B4-BE49-F238E27FC236}">
                <a16:creationId xmlns:a16="http://schemas.microsoft.com/office/drawing/2014/main" id="{0767DF11-63D2-43AA-8250-AAAA86EBB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465" y="1463597"/>
            <a:ext cx="723900" cy="7239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306973" y="2187497"/>
            <a:ext cx="3740343" cy="35702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chemeClr val="bg1"/>
                </a:solidFill>
                <a:latin typeface="Tahoma"/>
                <a:cs typeface="Tahoma"/>
              </a:rPr>
              <a:t>RECUERDA</a:t>
            </a:r>
            <a:r>
              <a:rPr lang="es-ES_tradnl" sz="1800" dirty="0">
                <a:solidFill>
                  <a:schemeClr val="bg1"/>
                </a:solidFill>
                <a:latin typeface="Tahoma"/>
                <a:cs typeface="Tahoma"/>
              </a:rPr>
              <a:t> QUE LA IDEA PRINCIPAL ES QUE CONSTRUYAS UNA MÁSCARA INSPIRADA EN LAS QUE UTILIZABAN LOS SELK´NAM EN LA CEREMONIA DEL HAIN.</a:t>
            </a:r>
          </a:p>
          <a:p>
            <a:endParaRPr lang="es-ES_tradnl" sz="1800" dirty="0">
              <a:solidFill>
                <a:schemeClr val="bg1"/>
              </a:solidFill>
              <a:latin typeface="Tahoma"/>
              <a:cs typeface="Tahoma"/>
            </a:endParaRPr>
          </a:p>
          <a:p>
            <a:r>
              <a:rPr lang="es-ES_tradnl" sz="1800" b="1" dirty="0">
                <a:solidFill>
                  <a:schemeClr val="bg1"/>
                </a:solidFill>
                <a:latin typeface="Tahoma"/>
                <a:cs typeface="Tahoma"/>
              </a:rPr>
              <a:t>TE RECOMIENDO </a:t>
            </a:r>
            <a:r>
              <a:rPr lang="es-ES_tradnl" sz="1800" dirty="0">
                <a:solidFill>
                  <a:schemeClr val="bg1"/>
                </a:solidFill>
                <a:latin typeface="Tahoma"/>
                <a:cs typeface="Tahoma"/>
              </a:rPr>
              <a:t>ELABORAR  UNA MÁSCARA CREATIVA Y ORIGINAL, SIN SEGUIR AL PIE DE LA LETRA EL EJEMPLO QUE TE MOSTRARÉ A CONTINUACIÓN</a:t>
            </a:r>
          </a:p>
          <a:p>
            <a:endParaRPr lang="es-ES_tradnl" dirty="0">
              <a:solidFill>
                <a:schemeClr val="bg1"/>
              </a:solidFill>
            </a:endParaRPr>
          </a:p>
          <a:p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85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75856" y="401782"/>
            <a:ext cx="229985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tx1"/>
                </a:solidFill>
              </a:rPr>
              <a:t>PASO A PASO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849554" y="1114536"/>
            <a:ext cx="523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Dibuja sobre la cartulina la forma de la máscara que quieres realizar, luego recórtala.</a:t>
            </a:r>
            <a:endParaRPr lang="es-ES" sz="18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Gráfico 25" descr="Insignia">
            <a:extLst>
              <a:ext uri="{FF2B5EF4-FFF2-40B4-BE49-F238E27FC236}">
                <a16:creationId xmlns:a16="http://schemas.microsoft.com/office/drawing/2014/main" id="{D5B17AD6-598D-4B79-ABF8-58493DF94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047" y="1414722"/>
            <a:ext cx="752475" cy="752475"/>
          </a:xfrm>
          <a:prstGeom prst="rect">
            <a:avLst/>
          </a:prstGeom>
        </p:spPr>
      </p:pic>
      <p:pic>
        <p:nvPicPr>
          <p:cNvPr id="10" name="9 Imagen" descr="20200513_094839.jpg"/>
          <p:cNvPicPr>
            <a:picLocks noChangeAspect="1"/>
          </p:cNvPicPr>
          <p:nvPr/>
        </p:nvPicPr>
        <p:blipFill>
          <a:blip r:embed="rId4">
            <a:lum contrast="30000"/>
          </a:blip>
          <a:srcRect r="10462"/>
          <a:stretch>
            <a:fillRect/>
          </a:stretch>
        </p:blipFill>
        <p:spPr>
          <a:xfrm rot="5400000">
            <a:off x="916775" y="2762483"/>
            <a:ext cx="4618404" cy="3330594"/>
          </a:xfrm>
          <a:prstGeom prst="rect">
            <a:avLst/>
          </a:prstGeom>
        </p:spPr>
      </p:pic>
      <p:pic>
        <p:nvPicPr>
          <p:cNvPr id="11" name="10 Imagen" descr="20200513_095500.jpg"/>
          <p:cNvPicPr>
            <a:picLocks noChangeAspect="1"/>
          </p:cNvPicPr>
          <p:nvPr/>
        </p:nvPicPr>
        <p:blipFill>
          <a:blip r:embed="rId5"/>
          <a:srcRect t="5859" r="13098" b="5657"/>
          <a:stretch>
            <a:fillRect/>
          </a:stretch>
        </p:blipFill>
        <p:spPr>
          <a:xfrm>
            <a:off x="5110432" y="2423579"/>
            <a:ext cx="2658266" cy="36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8" descr="Insignia 3">
            <a:extLst>
              <a:ext uri="{FF2B5EF4-FFF2-40B4-BE49-F238E27FC236}">
                <a16:creationId xmlns:a16="http://schemas.microsoft.com/office/drawing/2014/main" id="{0C60D3D4-EA16-4B66-A13F-48B88F4D8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4543" y="802265"/>
            <a:ext cx="762000" cy="752475"/>
          </a:xfrm>
          <a:prstGeom prst="rect">
            <a:avLst/>
          </a:prstGeom>
        </p:spPr>
      </p:pic>
      <p:sp>
        <p:nvSpPr>
          <p:cNvPr id="6" name="5 Conector"/>
          <p:cNvSpPr/>
          <p:nvPr/>
        </p:nvSpPr>
        <p:spPr>
          <a:xfrm>
            <a:off x="6899564" y="802265"/>
            <a:ext cx="595745" cy="637309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srgbClr val="FF0000"/>
                </a:solidFill>
              </a:rPr>
              <a:t>4</a:t>
            </a:r>
            <a:endParaRPr lang="es-ES" sz="3600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436543" y="238155"/>
            <a:ext cx="37722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>
                <a:solidFill>
                  <a:schemeClr val="tx1"/>
                </a:solidFill>
                <a:latin typeface="Tahoma"/>
                <a:cs typeface="Tahoma"/>
              </a:rPr>
              <a:t>Recorta diferentes formas que quieras incluir en tu máscara.</a:t>
            </a:r>
          </a:p>
          <a:p>
            <a:endParaRPr lang="es-CL" sz="1800" dirty="0">
              <a:solidFill>
                <a:schemeClr val="tx1"/>
              </a:solidFill>
              <a:latin typeface="Tahoma"/>
              <a:cs typeface="Tahoma"/>
            </a:endParaRPr>
          </a:p>
          <a:p>
            <a:r>
              <a:rPr lang="es-CL" sz="1800" dirty="0">
                <a:solidFill>
                  <a:schemeClr val="tx1"/>
                </a:solidFill>
                <a:latin typeface="Tahoma"/>
                <a:cs typeface="Tahoma"/>
              </a:rPr>
              <a:t>En caso de tener témpera puedes dibujar y luego pintar las formas sobre otra cartulina.</a:t>
            </a:r>
          </a:p>
          <a:p>
            <a:endParaRPr lang="es-CL" sz="1800" dirty="0">
              <a:solidFill>
                <a:schemeClr val="tx1"/>
              </a:solidFill>
              <a:latin typeface="Tahoma"/>
              <a:cs typeface="Tahoma"/>
            </a:endParaRPr>
          </a:p>
          <a:p>
            <a:r>
              <a:rPr lang="es-CL" sz="1800" dirty="0">
                <a:solidFill>
                  <a:schemeClr val="tx1"/>
                </a:solidFill>
                <a:latin typeface="Tahoma"/>
                <a:cs typeface="Tahoma"/>
              </a:rPr>
              <a:t>y</a:t>
            </a:r>
            <a:endParaRPr lang="es-ES" sz="18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pic>
        <p:nvPicPr>
          <p:cNvPr id="10" name="9 Imagen" descr="20200513_1037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0772" y="2856011"/>
            <a:ext cx="4306453" cy="3229840"/>
          </a:xfrm>
          <a:prstGeom prst="rect">
            <a:avLst/>
          </a:prstGeom>
        </p:spPr>
      </p:pic>
      <p:pic>
        <p:nvPicPr>
          <p:cNvPr id="11" name="10 Imagen" descr="20200513_103811.jpg"/>
          <p:cNvPicPr>
            <a:picLocks noChangeAspect="1"/>
          </p:cNvPicPr>
          <p:nvPr/>
        </p:nvPicPr>
        <p:blipFill>
          <a:blip r:embed="rId5">
            <a:lum contrast="40000"/>
          </a:blip>
          <a:stretch>
            <a:fillRect/>
          </a:stretch>
        </p:blipFill>
        <p:spPr>
          <a:xfrm rot="5400000">
            <a:off x="6877050" y="2172999"/>
            <a:ext cx="4946073" cy="3709555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7855526" y="479099"/>
            <a:ext cx="3349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>
                <a:solidFill>
                  <a:schemeClr val="tx1"/>
                </a:solidFill>
                <a:latin typeface="Tahoma"/>
                <a:cs typeface="Tahoma"/>
              </a:rPr>
              <a:t>Pega las formas realizadas en la máscara.</a:t>
            </a:r>
            <a:endParaRPr lang="es-ES" sz="18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5482080" y="3544661"/>
            <a:ext cx="1671954" cy="61876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680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565563" y="1219200"/>
            <a:ext cx="3532909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chemeClr val="tx1"/>
                </a:solidFill>
              </a:rPr>
              <a:t>Máscara terminada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5" name="4 Imagen" descr="20200513_110030.jpg"/>
          <p:cNvPicPr>
            <a:picLocks noChangeAspect="1"/>
          </p:cNvPicPr>
          <p:nvPr/>
        </p:nvPicPr>
        <p:blipFill>
          <a:blip r:embed="rId2">
            <a:lum contrast="40000"/>
          </a:blip>
          <a:srcRect l="1" t="7635" b="17877"/>
          <a:stretch>
            <a:fillRect/>
          </a:stretch>
        </p:blipFill>
        <p:spPr>
          <a:xfrm rot="5400000">
            <a:off x="4147359" y="1477587"/>
            <a:ext cx="6695900" cy="3740725"/>
          </a:xfrm>
          <a:prstGeom prst="rect">
            <a:avLst/>
          </a:prstGeom>
        </p:spPr>
      </p:pic>
      <p:sp>
        <p:nvSpPr>
          <p:cNvPr id="6" name="5 Conector"/>
          <p:cNvSpPr/>
          <p:nvPr/>
        </p:nvSpPr>
        <p:spPr>
          <a:xfrm>
            <a:off x="408709" y="1035838"/>
            <a:ext cx="817419" cy="706582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srgbClr val="FF0000"/>
                </a:solidFill>
              </a:rPr>
              <a:t>5</a:t>
            </a:r>
            <a:endParaRPr lang="es-ES" sz="3600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06282" y="3140055"/>
            <a:ext cx="4189475" cy="280076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_tradnl" sz="1800" dirty="0">
              <a:solidFill>
                <a:srgbClr val="000000"/>
              </a:solidFill>
              <a:latin typeface="Tahoma"/>
              <a:cs typeface="Tahoma"/>
            </a:endParaRPr>
          </a:p>
          <a:p>
            <a:r>
              <a:rPr lang="es-ES_tradnl" sz="1800" dirty="0">
                <a:solidFill>
                  <a:schemeClr val="bg1"/>
                </a:solidFill>
                <a:latin typeface="Tahoma"/>
                <a:cs typeface="Tahoma"/>
              </a:rPr>
              <a:t>UNA VEZ TERMINADA LA MÁSCARA </a:t>
            </a:r>
          </a:p>
          <a:p>
            <a:r>
              <a:rPr lang="es-ES_tradnl" sz="1800" dirty="0">
                <a:solidFill>
                  <a:schemeClr val="bg1"/>
                </a:solidFill>
                <a:latin typeface="Tahoma"/>
                <a:cs typeface="Tahoma"/>
              </a:rPr>
              <a:t>PUEDES </a:t>
            </a:r>
            <a:r>
              <a:rPr lang="es-ES_tradnl" sz="1800" b="1" dirty="0">
                <a:solidFill>
                  <a:schemeClr val="bg1"/>
                </a:solidFill>
                <a:latin typeface="Tahoma"/>
                <a:cs typeface="Tahoma"/>
              </a:rPr>
              <a:t>REFORZARLA</a:t>
            </a:r>
            <a:r>
              <a:rPr lang="es-ES_tradnl" sz="1800" dirty="0">
                <a:solidFill>
                  <a:schemeClr val="bg1"/>
                </a:solidFill>
                <a:latin typeface="Tahoma"/>
                <a:cs typeface="Tahoma"/>
              </a:rPr>
              <a:t> POR ATRÁS CON UN CARTÓN O CARTULINA.</a:t>
            </a:r>
          </a:p>
          <a:p>
            <a:endParaRPr lang="es-ES_tradnl" sz="1800" dirty="0">
              <a:solidFill>
                <a:schemeClr val="bg1"/>
              </a:solidFill>
              <a:latin typeface="Tahoma"/>
              <a:cs typeface="Tahoma"/>
            </a:endParaRPr>
          </a:p>
          <a:p>
            <a:r>
              <a:rPr lang="es-ES_tradnl" sz="1800" dirty="0">
                <a:solidFill>
                  <a:schemeClr val="bg1"/>
                </a:solidFill>
                <a:latin typeface="Tahoma"/>
                <a:cs typeface="Tahoma"/>
              </a:rPr>
              <a:t>PARA PODER USAR LA MÁSCARA </a:t>
            </a:r>
            <a:r>
              <a:rPr lang="es-ES_tradnl" sz="1800" b="1" dirty="0">
                <a:solidFill>
                  <a:schemeClr val="bg1"/>
                </a:solidFill>
                <a:latin typeface="Tahoma"/>
                <a:cs typeface="Tahoma"/>
              </a:rPr>
              <a:t>PUEDES HACER DOS AGUJEROS</a:t>
            </a:r>
            <a:r>
              <a:rPr lang="es-ES_tradnl" sz="1800" dirty="0">
                <a:solidFill>
                  <a:schemeClr val="bg1"/>
                </a:solidFill>
                <a:latin typeface="Tahoma"/>
                <a:cs typeface="Tahoma"/>
              </a:rPr>
              <a:t> A LOS LADOS, POR LOS CUALES PUEDES PASAR UNA LANA O HILO GRUESO.</a:t>
            </a:r>
          </a:p>
          <a:p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0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18925" y="879545"/>
            <a:ext cx="9558476" cy="400109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tx1"/>
                </a:solidFill>
              </a:rPr>
              <a:t>LINKS UTILIZADOS: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sz="1600" dirty="0">
                <a:solidFill>
                  <a:schemeClr val="tx1"/>
                </a:solidFill>
              </a:rPr>
              <a:t>Memoria chilena (s/f). </a:t>
            </a:r>
            <a:r>
              <a:rPr lang="es-ES" sz="1600" dirty="0" err="1">
                <a:solidFill>
                  <a:schemeClr val="tx1"/>
                </a:solidFill>
              </a:rPr>
              <a:t>Mankacen</a:t>
            </a:r>
            <a:r>
              <a:rPr lang="es-ES" sz="1600" dirty="0">
                <a:solidFill>
                  <a:schemeClr val="tx1"/>
                </a:solidFill>
              </a:rPr>
              <a:t>, "el cazador de sombras“, Martín </a:t>
            </a:r>
            <a:r>
              <a:rPr lang="es-ES" sz="1600" dirty="0" err="1">
                <a:solidFill>
                  <a:schemeClr val="tx1"/>
                </a:solidFill>
              </a:rPr>
              <a:t>Gusinde</a:t>
            </a:r>
            <a:r>
              <a:rPr lang="es-ES" sz="1600" dirty="0">
                <a:solidFill>
                  <a:schemeClr val="tx1"/>
                </a:solidFill>
              </a:rPr>
              <a:t> (1886-1969). Recuperado de </a:t>
            </a:r>
            <a:r>
              <a:rPr lang="es-ES" sz="1600" dirty="0">
                <a:solidFill>
                  <a:schemeClr val="tx1"/>
                </a:solidFill>
                <a:hlinkClick r:id="rId2"/>
              </a:rPr>
              <a:t>http://www.memoriachilena.gob.cl/602/w3-article-70857.html</a:t>
            </a:r>
            <a:endParaRPr lang="es-ES" sz="1600" dirty="0">
              <a:solidFill>
                <a:schemeClr val="tx1"/>
              </a:solidFill>
            </a:endParaRPr>
          </a:p>
          <a:p>
            <a:endParaRPr lang="es-CL" dirty="0">
              <a:solidFill>
                <a:schemeClr val="tx1"/>
              </a:solidFill>
            </a:endParaRPr>
          </a:p>
          <a:p>
            <a:r>
              <a:rPr lang="es-CL" sz="1600" dirty="0">
                <a:solidFill>
                  <a:schemeClr val="tx1"/>
                </a:solidFill>
              </a:rPr>
              <a:t>Romina </a:t>
            </a:r>
            <a:r>
              <a:rPr lang="es-CL" sz="1600" dirty="0" err="1">
                <a:solidFill>
                  <a:schemeClr val="tx1"/>
                </a:solidFill>
              </a:rPr>
              <a:t>Bevilacqua</a:t>
            </a:r>
            <a:r>
              <a:rPr lang="es-CL" sz="1600" dirty="0">
                <a:solidFill>
                  <a:schemeClr val="tx1"/>
                </a:solidFill>
              </a:rPr>
              <a:t> R. (10 </a:t>
            </a:r>
            <a:r>
              <a:rPr lang="es-CL" sz="1600" dirty="0" err="1">
                <a:solidFill>
                  <a:schemeClr val="tx1"/>
                </a:solidFill>
              </a:rPr>
              <a:t>May</a:t>
            </a:r>
            <a:r>
              <a:rPr lang="es-CL" sz="1600" dirty="0">
                <a:solidFill>
                  <a:schemeClr val="tx1"/>
                </a:solidFill>
              </a:rPr>
              <a:t>, 2017). </a:t>
            </a:r>
            <a:r>
              <a:rPr lang="es-ES" sz="1600" dirty="0">
                <a:solidFill>
                  <a:schemeClr val="tx1"/>
                </a:solidFill>
              </a:rPr>
              <a:t>Una mirada al mundo </a:t>
            </a:r>
            <a:r>
              <a:rPr lang="es-ES" sz="1600" dirty="0" err="1">
                <a:solidFill>
                  <a:schemeClr val="tx1"/>
                </a:solidFill>
              </a:rPr>
              <a:t>Selk’nam</a:t>
            </a:r>
            <a:r>
              <a:rPr lang="es-ES" sz="1600" dirty="0">
                <a:solidFill>
                  <a:schemeClr val="tx1"/>
                </a:solidFill>
              </a:rPr>
              <a:t> desde la pintura corporal. LADERASUR. Recuperado de  </a:t>
            </a:r>
            <a:r>
              <a:rPr lang="es-ES" sz="1600" dirty="0">
                <a:hlinkClick r:id="rId3"/>
              </a:rPr>
              <a:t>https://laderasur.com/articulo/una-mirada-al-mundo-selknam-desde-la-pintura-corporal/</a:t>
            </a:r>
            <a:endParaRPr lang="es-ES" sz="1600" dirty="0"/>
          </a:p>
          <a:p>
            <a:endParaRPr lang="es-CL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sz="2800" dirty="0">
                <a:solidFill>
                  <a:schemeClr val="tx1"/>
                </a:solidFill>
              </a:rPr>
              <a:t>Esta presentación ha sido realizada por  Gloria </a:t>
            </a:r>
            <a:r>
              <a:rPr lang="es-ES" sz="2800" dirty="0" err="1">
                <a:solidFill>
                  <a:schemeClr val="tx1"/>
                </a:solidFill>
              </a:rPr>
              <a:t>Rubilar</a:t>
            </a:r>
            <a:r>
              <a:rPr lang="es-ES" sz="2800" dirty="0">
                <a:solidFill>
                  <a:schemeClr val="tx1"/>
                </a:solidFill>
              </a:rPr>
              <a:t>, en el contexto de la Práctica Digital de la Pedagogía en Artes de la Universidad Alberto Hurtado.</a:t>
            </a:r>
          </a:p>
        </p:txBody>
      </p:sp>
    </p:spTree>
    <p:extLst>
      <p:ext uri="{BB962C8B-B14F-4D97-AF65-F5344CB8AC3E}">
        <p14:creationId xmlns:p14="http://schemas.microsoft.com/office/powerpoint/2010/main" val="190645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ctrTitle"/>
          </p:nvPr>
        </p:nvSpPr>
        <p:spPr>
          <a:xfrm>
            <a:off x="3522133" y="575732"/>
            <a:ext cx="4334934" cy="973667"/>
          </a:xfrm>
          <a:prstGeom prst="rect">
            <a:avLst/>
          </a:prstGeom>
          <a:solidFill>
            <a:srgbClr val="FF0000"/>
          </a:solidFill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rial Black"/>
                <a:cs typeface="Tahoma"/>
                <a:sym typeface="Arial Black"/>
              </a:rPr>
              <a:t>Los </a:t>
            </a:r>
            <a:r>
              <a:rPr lang="en-US" sz="4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rial Black"/>
                <a:cs typeface="Tahoma"/>
                <a:sym typeface="Arial Black"/>
              </a:rPr>
              <a:t>Selk</a:t>
            </a:r>
            <a:r>
              <a:rPr lang="en-US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rial Black"/>
                <a:cs typeface="Tahoma"/>
                <a:sym typeface="Arial Black"/>
              </a:rPr>
              <a:t>´</a:t>
            </a:r>
            <a:r>
              <a:rPr lang="en-US" sz="4400" dirty="0" err="1">
                <a:solidFill>
                  <a:srgbClr val="FFFFFF"/>
                </a:solidFill>
                <a:highlight>
                  <a:srgbClr val="FF0000"/>
                </a:highlight>
                <a:latin typeface="Tahoma"/>
                <a:ea typeface="Arial Black"/>
                <a:cs typeface="Tahoma"/>
                <a:sym typeface="Arial Black"/>
              </a:rPr>
              <a:t>nam</a:t>
            </a:r>
            <a:endParaRPr sz="4400" dirty="0">
              <a:solidFill>
                <a:srgbClr val="FFFFFF"/>
              </a:solidFill>
              <a:highlight>
                <a:srgbClr val="FF0000"/>
              </a:highlight>
              <a:latin typeface="Tahoma"/>
              <a:ea typeface="Arial Black"/>
              <a:cs typeface="Tahoma"/>
              <a:sym typeface="Arial Black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1530888" y="1726058"/>
            <a:ext cx="8171029" cy="41622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Los Selk’nam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también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fueron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conocidos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con el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nombre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Onas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.</a:t>
            </a:r>
          </a:p>
          <a:p>
            <a:pPr marL="342900" lvl="0" indent="-342900" algn="just" rtl="0"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Tahoma"/>
              <a:ea typeface="Amatic SC"/>
              <a:cs typeface="Tahoma"/>
              <a:sym typeface="Amatic SC"/>
            </a:endParaRPr>
          </a:p>
          <a:p>
            <a:pPr marL="342900" lvl="0" indent="-342900" algn="just"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Este pueblo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indígena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nómade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cazador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habitó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los confines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australes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del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planeta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, en la Isla Grande de Tierra del Fuego.</a:t>
            </a:r>
          </a:p>
          <a:p>
            <a:pPr marL="342900" lvl="0" indent="-342900" algn="just">
              <a:spcBef>
                <a:spcPts val="1000"/>
              </a:spcBef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Tahoma"/>
              <a:ea typeface="Amatic SC"/>
              <a:cs typeface="Tahoma"/>
              <a:sym typeface="Amatic SC"/>
            </a:endParaRPr>
          </a:p>
          <a:p>
            <a:pPr marL="342900" lvl="0" indent="-342900" algn="just" rtl="0"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Estaban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emparentados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con los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Tehuelches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o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Patagones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que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habitaban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al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norte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del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Estrecho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de Magallanes,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aunque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con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tradiciones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distintas</a:t>
            </a:r>
            <a:r>
              <a:rPr lang="en-US" sz="2000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. </a:t>
            </a:r>
          </a:p>
          <a:p>
            <a:pPr marL="342900" lvl="0" indent="-342900" algn="just" rtl="0"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  <a:sym typeface="Amatic SC"/>
            </a:endParaRPr>
          </a:p>
          <a:p>
            <a:pPr marL="342900" lvl="0" indent="-342900" algn="just"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Su </a:t>
            </a:r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religión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 era </a:t>
            </a:r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politeísta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 (</a:t>
            </a:r>
            <a:r>
              <a:rPr lang="es-E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es decir, creían en</a:t>
            </a:r>
            <a:r>
              <a:rPr lang="es-E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varios seres divinos o dioses.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) y </a:t>
            </a:r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creían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 en </a:t>
            </a:r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algo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parecido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 a un </a:t>
            </a:r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cielo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 y un </a:t>
            </a:r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infierno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después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 de la </a:t>
            </a:r>
            <a:r>
              <a:rPr lang="en-US" sz="20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muerte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matic SC"/>
              </a:rPr>
              <a:t>.</a:t>
            </a:r>
            <a:endParaRPr sz="2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  <a:sym typeface="Amatic SC"/>
            </a:endParaRPr>
          </a:p>
        </p:txBody>
      </p:sp>
      <p:pic>
        <p:nvPicPr>
          <p:cNvPr id="97" name="Google Shape;97;p14" descr="Imagen que contiene negro, monitor, pantalla, oscuro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935" t="33562" r="3248" b="45204"/>
          <a:stretch/>
        </p:blipFill>
        <p:spPr>
          <a:xfrm rot="5400000">
            <a:off x="-2498697" y="2864525"/>
            <a:ext cx="6204490" cy="10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 descr="Imagen que contiene negro, monitor, pantalla, oscuro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935" t="33562" r="3248" b="45204"/>
          <a:stretch/>
        </p:blipFill>
        <p:spPr>
          <a:xfrm rot="5400000">
            <a:off x="8499983" y="2864524"/>
            <a:ext cx="6204490" cy="10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 l="70708" t="14901" r="6059" b="54543"/>
          <a:stretch/>
        </p:blipFill>
        <p:spPr>
          <a:xfrm>
            <a:off x="9817775" y="5202300"/>
            <a:ext cx="1258880" cy="16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457" t="8391" r="17568"/>
          <a:stretch/>
        </p:blipFill>
        <p:spPr>
          <a:xfrm>
            <a:off x="0" y="4"/>
            <a:ext cx="6697101" cy="68437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6944787" y="5828023"/>
            <a:ext cx="4665322" cy="7386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</a:rPr>
              <a:t>Tenenésk</a:t>
            </a:r>
            <a:r>
              <a:rPr lang="es-ES" dirty="0">
                <a:solidFill>
                  <a:schemeClr val="tx1"/>
                </a:solidFill>
              </a:rPr>
              <a:t> y su mujer frente a su vivienda en Laguna de Pescados, Isla Grande, Tierra del Fuego. Fotografía de Martín </a:t>
            </a:r>
            <a:r>
              <a:rPr lang="es-ES" dirty="0" err="1">
                <a:solidFill>
                  <a:schemeClr val="tx1"/>
                </a:solidFill>
              </a:rPr>
              <a:t>Gusinde</a:t>
            </a:r>
            <a:r>
              <a:rPr lang="es-ES" dirty="0">
                <a:solidFill>
                  <a:schemeClr val="tx1"/>
                </a:solidFill>
              </a:rPr>
              <a:t>. 1923.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068105" y="6200886"/>
            <a:ext cx="345547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Selk´nam entrenando con arco y flecha</a:t>
            </a:r>
          </a:p>
          <a:p>
            <a:r>
              <a:rPr lang="es-ES" dirty="0">
                <a:solidFill>
                  <a:schemeClr val="tx1"/>
                </a:solidFill>
              </a:rPr>
              <a:t>Fotografía: Martín Gusinde </a:t>
            </a:r>
          </a:p>
        </p:txBody>
      </p:sp>
      <p:pic>
        <p:nvPicPr>
          <p:cNvPr id="8" name="Imagen 7" descr="nuevaCuadrilla-de-cazadores-selknam.-Fotografía-de-Martín-Gusin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02" y="245524"/>
            <a:ext cx="8913979" cy="57685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478555" y="5642835"/>
            <a:ext cx="493217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tx1"/>
                </a:solidFill>
                <a:latin typeface="Tahoma"/>
                <a:cs typeface="Tahoma"/>
              </a:rPr>
              <a:t>Kötaish, espíritu Selk'nam, hacia 1920</a:t>
            </a:r>
          </a:p>
          <a:p>
            <a:r>
              <a:rPr lang="es-ES" dirty="0">
                <a:solidFill>
                  <a:schemeClr val="tx1"/>
                </a:solidFill>
                <a:latin typeface="Tahoma"/>
                <a:cs typeface="Tahoma"/>
              </a:rPr>
              <a:t>F</a:t>
            </a:r>
            <a:r>
              <a:rPr lang="es-ES_tradnl" dirty="0" err="1">
                <a:solidFill>
                  <a:schemeClr val="tx1"/>
                </a:solidFill>
                <a:latin typeface="Tahoma"/>
                <a:cs typeface="Tahoma"/>
              </a:rPr>
              <a:t>otografía</a:t>
            </a:r>
            <a:r>
              <a:rPr lang="es-ES_tradnl" dirty="0">
                <a:solidFill>
                  <a:schemeClr val="tx1"/>
                </a:solidFill>
                <a:latin typeface="Tahoma"/>
                <a:cs typeface="Tahoma"/>
              </a:rPr>
              <a:t>: Martin Gusinde</a:t>
            </a:r>
          </a:p>
        </p:txBody>
      </p:sp>
      <p:pic>
        <p:nvPicPr>
          <p:cNvPr id="4" name="Imagen 3" descr="articles-70855_thumbnai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6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2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624576" y="5795235"/>
            <a:ext cx="242146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Hombres </a:t>
            </a:r>
            <a:r>
              <a:rPr lang="es-ES" dirty="0" err="1">
                <a:solidFill>
                  <a:schemeClr val="tx1"/>
                </a:solidFill>
              </a:rPr>
              <a:t>selk'nam</a:t>
            </a:r>
            <a:r>
              <a:rPr lang="es-ES" dirty="0">
                <a:solidFill>
                  <a:schemeClr val="tx1"/>
                </a:solidFill>
              </a:rPr>
              <a:t> </a:t>
            </a:r>
          </a:p>
          <a:p>
            <a:r>
              <a:rPr lang="es-ES" dirty="0">
                <a:solidFill>
                  <a:schemeClr val="tx1"/>
                </a:solidFill>
                <a:latin typeface="Tahoma"/>
                <a:cs typeface="Tahoma"/>
              </a:rPr>
              <a:t>F</a:t>
            </a:r>
            <a:r>
              <a:rPr lang="es-ES_tradnl" dirty="0" err="1">
                <a:solidFill>
                  <a:schemeClr val="tx1"/>
                </a:solidFill>
                <a:latin typeface="Tahoma"/>
                <a:cs typeface="Tahoma"/>
              </a:rPr>
              <a:t>otografía</a:t>
            </a:r>
            <a:r>
              <a:rPr lang="es-ES_tradnl" dirty="0">
                <a:solidFill>
                  <a:schemeClr val="tx1"/>
                </a:solidFill>
                <a:latin typeface="Tahoma"/>
                <a:cs typeface="Tahoma"/>
              </a:rPr>
              <a:t>: Martin Gusinde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65" y="262997"/>
            <a:ext cx="8386577" cy="539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40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1485181" y="321993"/>
            <a:ext cx="10515600" cy="1325563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</a:pPr>
            <a:r>
              <a:rPr lang="en-US" dirty="0" err="1">
                <a:solidFill>
                  <a:schemeClr val="lt1"/>
                </a:solidFill>
                <a:latin typeface="Tahoma"/>
                <a:ea typeface="Arial Black"/>
                <a:cs typeface="Tahoma"/>
                <a:sym typeface="Arial Black"/>
              </a:rPr>
              <a:t>Ubicación</a:t>
            </a:r>
            <a:endParaRPr dirty="0">
              <a:latin typeface="Tahoma"/>
              <a:cs typeface="Tahoma"/>
            </a:endParaRPr>
          </a:p>
        </p:txBody>
      </p:sp>
      <p:pic>
        <p:nvPicPr>
          <p:cNvPr id="115" name="Google Shape;115;p16" descr="Imagen que contiene texto, mapa&#10;&#10;Descripción generada con confianza muy alta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22668" y="1219281"/>
            <a:ext cx="6800913" cy="4284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7944937" y="2280249"/>
            <a:ext cx="42528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ADE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1057242" y="1647556"/>
            <a:ext cx="3965425" cy="13623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400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matic SC"/>
              <a:buChar char="•"/>
            </a:pPr>
            <a:r>
              <a:rPr lang="en-US" sz="2800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H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abitaron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la Isla Grande de Tierra del Fuego</a:t>
            </a:r>
            <a:endParaRPr sz="2800" i="0" u="none" strike="noStrike" cap="none" dirty="0">
              <a:solidFill>
                <a:schemeClr val="lt1"/>
              </a:solidFill>
              <a:highlight>
                <a:srgbClr val="FF0000"/>
              </a:highlight>
              <a:latin typeface="Tahoma"/>
              <a:ea typeface="Amatic SC"/>
              <a:cs typeface="Tahoma"/>
              <a:sym typeface="Amatic SC"/>
            </a:endParaRPr>
          </a:p>
        </p:txBody>
      </p:sp>
      <p:pic>
        <p:nvPicPr>
          <p:cNvPr id="119" name="Google Shape;119;p16" descr="Imagen que contiene negro, monitor, pantalla, oscuro&#10;&#10;Descripción generada con confianza muy alta"/>
          <p:cNvPicPr preferRelativeResize="0"/>
          <p:nvPr/>
        </p:nvPicPr>
        <p:blipFill rotWithShape="1">
          <a:blip r:embed="rId4">
            <a:alphaModFix/>
          </a:blip>
          <a:srcRect l="3932" t="33562" r="3248" b="45205"/>
          <a:stretch/>
        </p:blipFill>
        <p:spPr>
          <a:xfrm rot="5400000">
            <a:off x="-2570584" y="2893279"/>
            <a:ext cx="6204490" cy="105115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1029426" y="3798266"/>
            <a:ext cx="5384073" cy="26023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400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matic SC"/>
              <a:buChar char="•"/>
            </a:pP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Ella se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dividía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en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Párik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, la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región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de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praderas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ventosas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al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norte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del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río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Grande y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Hérsk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, la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zona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boscosa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,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montañosa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y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lacustre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al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sur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del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mismo</a:t>
            </a:r>
            <a:r>
              <a:rPr lang="en-US" sz="2800" i="0" u="none" strike="noStrike" cap="none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800" i="0" u="none" strike="noStrike" cap="none" dirty="0" err="1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matic SC"/>
                <a:cs typeface="Tahoma"/>
                <a:sym typeface="Amatic SC"/>
              </a:rPr>
              <a:t>río</a:t>
            </a:r>
            <a:endParaRPr sz="2800" i="0" u="none" strike="noStrike" cap="none" dirty="0">
              <a:solidFill>
                <a:schemeClr val="lt1"/>
              </a:solidFill>
              <a:highlight>
                <a:srgbClr val="FF0000"/>
              </a:highlight>
              <a:latin typeface="Tahoma"/>
              <a:ea typeface="Amatic SC"/>
              <a:cs typeface="Tahoma"/>
              <a:sym typeface="Amatic S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1442049" y="30968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</a:pPr>
            <a:r>
              <a:rPr lang="es-ES_tradnl" dirty="0">
                <a:solidFill>
                  <a:schemeClr val="lt1"/>
                </a:solidFill>
                <a:highlight>
                  <a:srgbClr val="FF0000"/>
                </a:highlight>
                <a:latin typeface="Tahoma"/>
                <a:ea typeface="Arial Black"/>
                <a:cs typeface="Tahoma"/>
                <a:sym typeface="Arial Black"/>
              </a:rPr>
              <a:t>Actividades</a:t>
            </a:r>
            <a:endParaRPr dirty="0">
              <a:solidFill>
                <a:schemeClr val="lt1"/>
              </a:solidFill>
              <a:highlight>
                <a:srgbClr val="FF0000"/>
              </a:highlight>
              <a:latin typeface="Tahoma"/>
              <a:ea typeface="Arial Black"/>
              <a:cs typeface="Tahoma"/>
              <a:sym typeface="Arial Black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1085949" y="1410425"/>
            <a:ext cx="57546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3683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matic SC"/>
              <a:buChar char="•"/>
            </a:pP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Los hombres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eran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cazadores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y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las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mujeres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recolectaban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huevos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y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frutos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.</a:t>
            </a:r>
            <a:endParaRPr sz="2400" i="0" u="none" strike="noStrike" cap="none" dirty="0">
              <a:solidFill>
                <a:srgbClr val="FFFFFF"/>
              </a:solidFill>
              <a:latin typeface="Tahoma"/>
              <a:ea typeface="Amatic SC"/>
              <a:cs typeface="Tahoma"/>
              <a:sym typeface="Amatic SC"/>
            </a:endParaRPr>
          </a:p>
          <a:p>
            <a:pPr marL="285750" marR="0" lvl="0" indent="-3683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matic SC"/>
              <a:buChar char="•"/>
            </a:pP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Lengua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:</a:t>
            </a:r>
            <a:r>
              <a:rPr lang="en-US" sz="2400" i="0" u="none" strike="noStrike" cap="none" dirty="0">
                <a:solidFill>
                  <a:schemeClr val="lt1"/>
                </a:solidFill>
                <a:latin typeface="Tahoma"/>
                <a:ea typeface="Amatic SC"/>
                <a:cs typeface="Tahoma"/>
                <a:sym typeface="Amatic SC"/>
              </a:rPr>
              <a:t> selk'nam </a:t>
            </a:r>
          </a:p>
          <a:p>
            <a:pPr marL="285750" marR="0" lvl="0" indent="-3683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matic SC"/>
              <a:buChar char="•"/>
            </a:pP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Vestuario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: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Vestían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con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pieles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de  guanaco.</a:t>
            </a:r>
            <a:endParaRPr sz="2400" i="0" u="none" strike="noStrike" cap="none" dirty="0">
              <a:solidFill>
                <a:srgbClr val="FFFFFF"/>
              </a:solidFill>
              <a:latin typeface="Tahoma"/>
              <a:ea typeface="Amatic SC"/>
              <a:cs typeface="Tahoma"/>
              <a:sym typeface="Amatic SC"/>
            </a:endParaRPr>
          </a:p>
          <a:p>
            <a:pPr marL="285750" marR="0" lvl="0" indent="-3683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matic SC"/>
              <a:buChar char="•"/>
            </a:pP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Vivienda: La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construían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con palos 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enterrados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y la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cubrían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de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pieles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.</a:t>
            </a:r>
            <a:endParaRPr sz="2400" i="0" u="none" strike="noStrike" cap="none" dirty="0">
              <a:solidFill>
                <a:srgbClr val="FFFFFF"/>
              </a:solidFill>
              <a:latin typeface="Tahoma"/>
              <a:ea typeface="Amatic SC"/>
              <a:cs typeface="Tahoma"/>
              <a:sym typeface="Amatic SC"/>
            </a:endParaRPr>
          </a:p>
          <a:p>
            <a:pPr marL="285750" marR="0" lvl="0" indent="-3683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matic SC"/>
              <a:buChar char="•"/>
            </a:pP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Dato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curioso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: El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fuego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era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muy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importante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, 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realizaban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muchas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fogatas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por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eso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el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nombre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de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tierra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 del </a:t>
            </a:r>
            <a:r>
              <a:rPr lang="en-US" sz="2400" i="0" u="none" strike="noStrike" cap="none" dirty="0" err="1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fuego</a:t>
            </a:r>
            <a:r>
              <a:rPr lang="en-US" sz="2400" i="0" u="none" strike="noStrike" cap="none" dirty="0">
                <a:solidFill>
                  <a:srgbClr val="FFFFFF"/>
                </a:solidFill>
                <a:latin typeface="Tahoma"/>
                <a:ea typeface="Amatic SC"/>
                <a:cs typeface="Tahoma"/>
                <a:sym typeface="Amatic SC"/>
              </a:rPr>
              <a:t> </a:t>
            </a:r>
            <a:endParaRPr sz="2400" i="0" u="none" strike="noStrike" cap="none" dirty="0">
              <a:solidFill>
                <a:schemeClr val="dk1"/>
              </a:solidFill>
              <a:latin typeface="Tahoma"/>
              <a:ea typeface="Amatic SC"/>
              <a:cs typeface="Tahoma"/>
              <a:sym typeface="Amatic SC"/>
            </a:endParaRPr>
          </a:p>
        </p:txBody>
      </p:sp>
      <p:pic>
        <p:nvPicPr>
          <p:cNvPr id="128" name="Google Shape;128;p17" descr="Imagen que contiene negro, monitor, gato, computadora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074" t="37831" r="1626" b="43519"/>
          <a:stretch/>
        </p:blipFill>
        <p:spPr>
          <a:xfrm rot="-5400000">
            <a:off x="-2710046" y="2882769"/>
            <a:ext cx="6592891" cy="9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selknam 2 hai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56" y="309679"/>
            <a:ext cx="4121223" cy="550204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332956" y="6100651"/>
            <a:ext cx="412122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chemeClr val="tx1"/>
                </a:solidFill>
                <a:latin typeface="Tahoma"/>
                <a:cs typeface="Tahoma"/>
              </a:rPr>
              <a:t>Ulen</a:t>
            </a:r>
            <a:r>
              <a:rPr lang="es-ES_tradnl" dirty="0">
                <a:solidFill>
                  <a:schemeClr val="tx1"/>
                </a:solidFill>
                <a:latin typeface="Tahoma"/>
                <a:cs typeface="Tahoma"/>
              </a:rPr>
              <a:t>, espíritu representado durante el </a:t>
            </a:r>
            <a:r>
              <a:rPr lang="es-ES_tradnl" dirty="0" err="1">
                <a:solidFill>
                  <a:schemeClr val="tx1"/>
                </a:solidFill>
                <a:latin typeface="Tahoma"/>
                <a:cs typeface="Tahoma"/>
              </a:rPr>
              <a:t>Hain</a:t>
            </a:r>
            <a:r>
              <a:rPr lang="es-ES_tradnl" dirty="0">
                <a:solidFill>
                  <a:schemeClr val="tx1"/>
                </a:solidFill>
                <a:latin typeface="Tahoma"/>
                <a:cs typeface="Tahoma"/>
              </a:rPr>
              <a:t> de 1923</a:t>
            </a:r>
          </a:p>
        </p:txBody>
      </p:sp>
      <p:pic>
        <p:nvPicPr>
          <p:cNvPr id="7" name="Gráfico 20" descr="megáfono1">
            <a:extLst>
              <a:ext uri="{FF2B5EF4-FFF2-40B4-BE49-F238E27FC236}">
                <a16:creationId xmlns:a16="http://schemas.microsoft.com/office/drawing/2014/main" id="{9F8DCF0F-35A6-4F4F-97BA-D4483B78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0061" y="5553075"/>
            <a:ext cx="1323975" cy="1304925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2085065" y="5682316"/>
            <a:ext cx="2258335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dirty="0">
                <a:highlight>
                  <a:srgbClr val="FFFF00"/>
                </a:highlight>
                <a:latin typeface="OCRB"/>
                <a:ea typeface="UD Digi Kyokasho NK-B"/>
                <a:cs typeface="Calibri"/>
              </a:rPr>
              <a:t>¿Sabías que su idioma se llama </a:t>
            </a:r>
            <a:r>
              <a:rPr lang="es-ES" dirty="0" err="1">
                <a:highlight>
                  <a:srgbClr val="FFFF00"/>
                </a:highlight>
                <a:latin typeface="OCRB"/>
                <a:ea typeface="UD Digi Kyokasho NK-B"/>
                <a:cs typeface="Calibri"/>
              </a:rPr>
              <a:t>selk'nam</a:t>
            </a:r>
            <a:r>
              <a:rPr lang="es-ES" dirty="0">
                <a:highlight>
                  <a:srgbClr val="FFFF00"/>
                </a:highlight>
                <a:latin typeface="OCRB"/>
                <a:ea typeface="UD Digi Kyokasho NK-B"/>
                <a:cs typeface="Calibri"/>
              </a:rPr>
              <a:t> y proviene del lenguaje </a:t>
            </a:r>
            <a:r>
              <a:rPr lang="es-ES" dirty="0" err="1">
                <a:highlight>
                  <a:srgbClr val="FFFF00"/>
                </a:highlight>
                <a:latin typeface="OCRB"/>
                <a:ea typeface="UD Digi Kyokasho NK-B"/>
                <a:cs typeface="Calibri"/>
              </a:rPr>
              <a:t>Chon</a:t>
            </a:r>
            <a:r>
              <a:rPr lang="es-ES" dirty="0">
                <a:highlight>
                  <a:srgbClr val="FFFF00"/>
                </a:highlight>
                <a:latin typeface="OCRB"/>
                <a:ea typeface="UD Digi Kyokasho NK-B"/>
                <a:cs typeface="Calibri"/>
              </a:rPr>
              <a:t>? 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/>
          <p:nvPr/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9" descr="Imagen que contiene negro, monitor, pantalla, oscuro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l="3932" t="33562" r="3248" b="45205"/>
          <a:stretch/>
        </p:blipFill>
        <p:spPr>
          <a:xfrm rot="5400000">
            <a:off x="-2527452" y="2893279"/>
            <a:ext cx="6204490" cy="105115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/>
        </p:nvSpPr>
        <p:spPr>
          <a:xfrm>
            <a:off x="4467934" y="299027"/>
            <a:ext cx="3358344" cy="6533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dirty="0" err="1">
                <a:solidFill>
                  <a:srgbClr val="FFFFFF"/>
                </a:solidFill>
                <a:latin typeface="Tahoma"/>
                <a:ea typeface="Arial Black"/>
                <a:cs typeface="Tahoma"/>
                <a:sym typeface="Arial Black"/>
              </a:rPr>
              <a:t>Ceremonia</a:t>
            </a:r>
            <a:r>
              <a:rPr lang="en-US" sz="3300" dirty="0">
                <a:solidFill>
                  <a:srgbClr val="FFFFFF"/>
                </a:solidFill>
                <a:latin typeface="Tahoma"/>
                <a:ea typeface="Arial Black"/>
                <a:cs typeface="Tahoma"/>
                <a:sym typeface="Arial Black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Tahoma"/>
                <a:ea typeface="Arial Black"/>
                <a:cs typeface="Tahoma"/>
                <a:sym typeface="Arial Black"/>
              </a:rPr>
              <a:t>Hain</a:t>
            </a:r>
            <a:endParaRPr sz="3300" dirty="0">
              <a:solidFill>
                <a:srgbClr val="FFFFFF"/>
              </a:solidFill>
              <a:latin typeface="Tahoma"/>
              <a:ea typeface="Arial Black"/>
              <a:cs typeface="Tahoma"/>
              <a:sym typeface="Arial Black"/>
            </a:endParaRPr>
          </a:p>
        </p:txBody>
      </p:sp>
      <p:pic>
        <p:nvPicPr>
          <p:cNvPr id="16386" name="Picture 2" descr="https://1.bp.blogspot.com/-KhJzXW4Lyjk/WSdkDN-h8wI/AAAAAAAAM4o/eJu3QoTjc3c06F7bowVm1ePeO3nffeZiwCLcB/s640/canza%2Bpara%2Balejar%2Bla%2Blluvia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8181" y="1339985"/>
            <a:ext cx="8409709" cy="461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eg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A91A287B81C1347809A2DFFA97A14F1" ma:contentTypeVersion="2" ma:contentTypeDescription="Crear nuevo documento." ma:contentTypeScope="" ma:versionID="3b1f2a1772d8e9b40de57c2de4b19905">
  <xsd:schema xmlns:xsd="http://www.w3.org/2001/XMLSchema" xmlns:xs="http://www.w3.org/2001/XMLSchema" xmlns:p="http://schemas.microsoft.com/office/2006/metadata/properties" xmlns:ns2="1f0825bb-7064-4984-8d29-568820bc41b1" targetNamespace="http://schemas.microsoft.com/office/2006/metadata/properties" ma:root="true" ma:fieldsID="7db89d0c65dc8e4f754293c2e3fb1ab8" ns2:_="">
    <xsd:import namespace="1f0825bb-7064-4984-8d29-568820bc41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825bb-7064-4984-8d29-568820bc41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2D3FDA-4A81-4960-A91A-24A6D1A8FD4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04ADBA-970E-4910-BBE0-0138B36019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BA16D7-F4BB-4855-B716-68710FD942AB}"/>
</file>

<file path=docProps/app.xml><?xml version="1.0" encoding="utf-8"?>
<Properties xmlns="http://schemas.openxmlformats.org/officeDocument/2006/extended-properties" xmlns:vt="http://schemas.openxmlformats.org/officeDocument/2006/docPropsVTypes">
  <Template> Negro .thmx</Template>
  <TotalTime>348</TotalTime>
  <Words>766</Words>
  <Application>Microsoft Macintosh PowerPoint</Application>
  <PresentationFormat>Panorámica</PresentationFormat>
  <Paragraphs>82</Paragraphs>
  <Slides>19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Amatic SC</vt:lpstr>
      <vt:lpstr>Arial</vt:lpstr>
      <vt:lpstr>Arial Black</vt:lpstr>
      <vt:lpstr>Calibri</vt:lpstr>
      <vt:lpstr>Hain</vt:lpstr>
      <vt:lpstr>OCRB</vt:lpstr>
      <vt:lpstr>Tahoma</vt:lpstr>
      <vt:lpstr>Negro</vt:lpstr>
      <vt:lpstr>Máscara  Selk´nam</vt:lpstr>
      <vt:lpstr>Los Selk´nam</vt:lpstr>
      <vt:lpstr>Presentación de PowerPoint</vt:lpstr>
      <vt:lpstr>Presentación de PowerPoint</vt:lpstr>
      <vt:lpstr>Presentación de PowerPoint</vt:lpstr>
      <vt:lpstr>Presentación de PowerPoint</vt:lpstr>
      <vt:lpstr>Ubicación</vt:lpstr>
      <vt:lpstr>Actividades</vt:lpstr>
      <vt:lpstr>Presentación de PowerPoint</vt:lpstr>
      <vt:lpstr> Ceremonia  Hain </vt:lpstr>
      <vt:lpstr>Presentación de PowerPoint</vt:lpstr>
      <vt:lpstr>Presentación de PowerPoint</vt:lpstr>
      <vt:lpstr>Presentación de PowerPoint</vt:lpstr>
      <vt:lpstr>Actividad: Máscaras Selk´nam​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Selknam</dc:title>
  <cp:lastModifiedBy>Marcela Doren</cp:lastModifiedBy>
  <cp:revision>94</cp:revision>
  <dcterms:modified xsi:type="dcterms:W3CDTF">2020-09-22T02:13:05Z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0x010100EA91A287B81C1347809A2DFFA97A14F1</vt:lpwstr>
  </property>
</Properties>
</file>