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embeddedFontLst>
    <p:embeddedFont>
      <p:font typeface="Libre Franklin Medium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ibreFranklinMedium-bold.fntdata"/><Relationship Id="rId12" Type="http://schemas.openxmlformats.org/officeDocument/2006/relationships/font" Target="fonts/LibreFranklin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ibreFranklinMedium-boldItalic.fntdata"/><Relationship Id="rId14" Type="http://schemas.openxmlformats.org/officeDocument/2006/relationships/font" Target="fonts/LibreFranklin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7010400" y="205296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380"/>
              </a:spcBef>
              <a:spcAft>
                <a:spcPts val="0"/>
              </a:spcAft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type="title"/>
          </p:nvPr>
        </p:nvSpPr>
        <p:spPr>
          <a:xfrm>
            <a:off x="457200" y="2052960"/>
            <a:ext cx="6324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 rot="5400000">
            <a:off x="2381242" y="-281171"/>
            <a:ext cx="4407408" cy="84078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0" type="dt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1" type="ftr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showMasterSp="0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8" name="Google Shape;88;p12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9" name="Google Shape;89;p12"/>
          <p:cNvSpPr txBox="1"/>
          <p:nvPr>
            <p:ph type="title"/>
          </p:nvPr>
        </p:nvSpPr>
        <p:spPr>
          <a:xfrm rot="5400000">
            <a:off x="5075237" y="2362201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0" type="dt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1" type="ftr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" type="body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26" name="Google Shape;26;p3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162799" y="2892277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type="title"/>
          </p:nvPr>
        </p:nvSpPr>
        <p:spPr>
          <a:xfrm>
            <a:off x="381000" y="2892277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idx="1" type="body"/>
          </p:nvPr>
        </p:nvSpPr>
        <p:spPr>
          <a:xfrm>
            <a:off x="457200" y="1719072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◼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648200" y="1719072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◼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41" name="Google Shape;41;p5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idx="1" type="body"/>
          </p:nvPr>
        </p:nvSpPr>
        <p:spPr>
          <a:xfrm>
            <a:off x="457200" y="17224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57200" y="2438399"/>
            <a:ext cx="4040188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◼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4645025" y="17224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4645025" y="2438399"/>
            <a:ext cx="4041775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◼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50" name="Google Shape;50;p6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idx="10" type="dt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showMasterSp="0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bg>
      <p:bgPr>
        <a:solidFill>
          <a:schemeClr val="l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3" name="Google Shape;63;p9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609600" y="304800"/>
            <a:ext cx="586740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◼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7159752" y="2130552"/>
            <a:ext cx="1673352" cy="2816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9"/>
          <p:cNvSpPr txBox="1"/>
          <p:nvPr>
            <p:ph idx="10" type="dt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1" type="ftr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70" name="Google Shape;70;p9"/>
          <p:cNvSpPr txBox="1"/>
          <p:nvPr>
            <p:ph type="title"/>
          </p:nvPr>
        </p:nvSpPr>
        <p:spPr>
          <a:xfrm>
            <a:off x="7159752" y="457200"/>
            <a:ext cx="1675660" cy="16733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 Medium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bg>
      <p:bgPr>
        <a:solidFill>
          <a:schemeClr val="dk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3" name="Google Shape;73;p10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4" name="Google Shape;74;p10"/>
          <p:cNvSpPr/>
          <p:nvPr>
            <p:ph idx="2" type="pic"/>
          </p:nvPr>
        </p:nvSpPr>
        <p:spPr>
          <a:xfrm>
            <a:off x="152400" y="152400"/>
            <a:ext cx="6705600" cy="6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7162800" y="2133600"/>
            <a:ext cx="16764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10"/>
          <p:cNvSpPr txBox="1"/>
          <p:nvPr>
            <p:ph idx="10" type="dt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1" type="ftr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79" name="Google Shape;79;p10"/>
          <p:cNvSpPr txBox="1"/>
          <p:nvPr>
            <p:ph type="title"/>
          </p:nvPr>
        </p:nvSpPr>
        <p:spPr>
          <a:xfrm>
            <a:off x="7162800" y="460248"/>
            <a:ext cx="1676400" cy="16733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Libre Franklin Medium"/>
              <a:buNone/>
              <a:defRPr sz="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  <a:defRPr b="0" i="0" sz="32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b="0" i="0" sz="20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▪"/>
              <a:defRPr b="0" i="0" sz="13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/>
          <p:nvPr>
            <p:ph idx="1" type="subTitle"/>
          </p:nvPr>
        </p:nvSpPr>
        <p:spPr>
          <a:xfrm>
            <a:off x="7010400" y="205296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457200" y="2052960"/>
            <a:ext cx="5770984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</a:pPr>
            <a:r>
              <a:t/>
            </a:r>
            <a:endParaRPr/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16632"/>
            <a:ext cx="8928992" cy="65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/>
          <p:nvPr/>
        </p:nvSpPr>
        <p:spPr>
          <a:xfrm>
            <a:off x="1702466" y="2967335"/>
            <a:ext cx="57390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5400" u="none" cap="none" strike="noStrike">
                <a:solidFill>
                  <a:srgbClr val="F7775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Mundo Distópico</a:t>
            </a:r>
            <a:endParaRPr b="1" i="0" sz="5400" u="none" cap="none" strike="noStrike">
              <a:solidFill>
                <a:srgbClr val="F7775D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rtl="0" algn="l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s-CL" sz="2400">
                <a:solidFill>
                  <a:schemeClr val="dk1"/>
                </a:solidFill>
              </a:rPr>
              <a:t>La </a:t>
            </a:r>
            <a:r>
              <a:rPr b="1" lang="es-CL" sz="2400">
                <a:solidFill>
                  <a:schemeClr val="dk1"/>
                </a:solidFill>
              </a:rPr>
              <a:t>ciencia ficción </a:t>
            </a:r>
            <a:r>
              <a:rPr lang="es-CL" sz="2400">
                <a:solidFill>
                  <a:schemeClr val="dk1"/>
                </a:solidFill>
              </a:rPr>
              <a:t>plantea por lo general un mundo futurista en el que están muy presente los avances de las ciencias y los avances tecnológicos. Sus narraciones en gran parte están construidas en base a ideas científicas para narrar historias sobre sociedades futuras o mundos diferentes al nuestro.</a:t>
            </a:r>
            <a:endParaRPr/>
          </a:p>
          <a:p>
            <a:pPr indent="0" lvl="0" marL="4572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br>
              <a:rPr lang="es-CL"/>
            </a:br>
            <a:endParaRPr/>
          </a:p>
        </p:txBody>
      </p:sp>
      <p:sp>
        <p:nvSpPr>
          <p:cNvPr id="107" name="Google Shape;107;p14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s-CL"/>
              <a:t>CIENCIA FICCIÓN</a:t>
            </a:r>
            <a:endParaRPr/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3573016"/>
            <a:ext cx="4429575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5111" y="3573016"/>
            <a:ext cx="4067369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idx="1" type="body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rtl="0" algn="just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s-CL" sz="2400"/>
              <a:t>El término </a:t>
            </a:r>
            <a:r>
              <a:rPr lang="es-CL" sz="2400">
                <a:solidFill>
                  <a:srgbClr val="FF0000"/>
                </a:solidFill>
              </a:rPr>
              <a:t>Distopía </a:t>
            </a:r>
            <a:r>
              <a:rPr lang="es-CL" sz="2400">
                <a:solidFill>
                  <a:schemeClr val="dk1"/>
                </a:solidFill>
              </a:rPr>
              <a:t>se construye a partir del griego mediante la unión del prefijo </a:t>
            </a:r>
            <a:r>
              <a:rPr i="1" lang="es-CL" sz="2400">
                <a:solidFill>
                  <a:schemeClr val="dk1"/>
                </a:solidFill>
              </a:rPr>
              <a:t>Dys </a:t>
            </a:r>
            <a:r>
              <a:rPr lang="es-CL" sz="2400">
                <a:solidFill>
                  <a:schemeClr val="dk1"/>
                </a:solidFill>
              </a:rPr>
              <a:t>que denota algo negativo, penoso, difícil y que, por eso, se opone al antes mencionado prefijo </a:t>
            </a:r>
            <a:r>
              <a:rPr i="1" lang="es-CL" sz="2400">
                <a:solidFill>
                  <a:schemeClr val="dk1"/>
                </a:solidFill>
              </a:rPr>
              <a:t>eu </a:t>
            </a:r>
            <a:r>
              <a:rPr lang="es-CL" sz="2400">
                <a:solidFill>
                  <a:schemeClr val="dk1"/>
                </a:solidFill>
              </a:rPr>
              <a:t>con la palabra </a:t>
            </a:r>
            <a:r>
              <a:rPr i="1" lang="es-CL" sz="2400">
                <a:solidFill>
                  <a:schemeClr val="dk1"/>
                </a:solidFill>
              </a:rPr>
              <a:t>topos, </a:t>
            </a:r>
            <a:r>
              <a:rPr lang="es-CL" sz="2400">
                <a:solidFill>
                  <a:schemeClr val="dk1"/>
                </a:solidFill>
              </a:rPr>
              <a:t>lugar.</a:t>
            </a:r>
            <a:endParaRPr/>
          </a:p>
          <a:p>
            <a:pPr indent="-228600" lvl="0" marL="274320" rtl="0" algn="just">
              <a:spcBef>
                <a:spcPts val="480"/>
              </a:spcBef>
              <a:spcAft>
                <a:spcPts val="0"/>
              </a:spcAft>
              <a:buSzPts val="2400"/>
              <a:buChar char="◼"/>
            </a:pPr>
            <a:r>
              <a:rPr lang="es-CL" sz="2400">
                <a:solidFill>
                  <a:schemeClr val="dk1"/>
                </a:solidFill>
              </a:rPr>
              <a:t>Por lo que Distopía significaría un lugar fatal, desgraciado que no existe en ninguna parte. </a:t>
            </a:r>
            <a:endParaRPr/>
          </a:p>
          <a:p>
            <a:pPr indent="-76200" lvl="0" marL="274320" rtl="0" algn="just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15" name="Google Shape;115;p15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b="1" lang="es-CL"/>
              <a:t>ETIMOLOGÍA DE LA PALABRA DISTOPÍA</a:t>
            </a:r>
            <a:endParaRPr b="1"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s-CL"/>
              <a:t>DISTOPÍA </a:t>
            </a:r>
            <a:endParaRPr/>
          </a:p>
        </p:txBody>
      </p:sp>
      <p:pic>
        <p:nvPicPr>
          <p:cNvPr id="121" name="Google Shape;121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556792"/>
            <a:ext cx="8856984" cy="511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rtl="0" algn="just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s-CL" sz="2400">
                <a:solidFill>
                  <a:schemeClr val="dk1"/>
                </a:solidFill>
              </a:rPr>
              <a:t>El temor y desesperación que genera el pensar en regímenes totalitarios y controladores dan origen al mundo Distópico. </a:t>
            </a:r>
            <a:endParaRPr/>
          </a:p>
          <a:p>
            <a:pPr indent="-228600" lvl="0" marL="274320" rtl="0" algn="just">
              <a:spcBef>
                <a:spcPts val="480"/>
              </a:spcBef>
              <a:spcAft>
                <a:spcPts val="0"/>
              </a:spcAft>
              <a:buSzPts val="2400"/>
              <a:buChar char="◼"/>
            </a:pPr>
            <a:r>
              <a:rPr lang="es-CL" sz="2400">
                <a:solidFill>
                  <a:schemeClr val="dk1"/>
                </a:solidFill>
              </a:rPr>
              <a:t>El deseo de imponer una sociedad perfecta puede llevarnos al contrarío de esto. De esto podemos ponernos a pensar ¿ A costo de qué queremos obtener tal perfección en una sociedad?</a:t>
            </a:r>
            <a:endParaRPr/>
          </a:p>
          <a:p>
            <a:pPr indent="-228600" lvl="0" marL="274320" rtl="0" algn="just">
              <a:spcBef>
                <a:spcPts val="480"/>
              </a:spcBef>
              <a:spcAft>
                <a:spcPts val="0"/>
              </a:spcAft>
              <a:buSzPts val="2400"/>
              <a:buChar char="◼"/>
            </a:pPr>
            <a:r>
              <a:rPr lang="es-CL" sz="2400">
                <a:solidFill>
                  <a:schemeClr val="dk1"/>
                </a:solidFill>
              </a:rPr>
              <a:t>Podemos encontrarnos con estados que subyugan a los individuos de determinadas sociedades privándolos de sus libertades esenciales.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27" name="Google Shape;127;p17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s-CL"/>
              <a:t>CARACTERÍSTICAS 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rtl="0" algn="just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L" sz="2400">
                <a:solidFill>
                  <a:schemeClr val="dk1"/>
                </a:solidFill>
              </a:rPr>
              <a:t>- Supongo a los Epsilones no les importa ser así –dijo en voz alta-</a:t>
            </a:r>
            <a:endParaRPr/>
          </a:p>
          <a:p>
            <a:pPr indent="0" lvl="0" marL="45720" rtl="0" algn="just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s-CL" sz="2400">
                <a:solidFill>
                  <a:schemeClr val="dk1"/>
                </a:solidFill>
              </a:rPr>
              <a:t>-Claro que no, es imposible. Ellos no saben en qué consiste ser otra cosa. A nosotros sí nos importaría, naturalmente. Pero nosotros fuimos condicionados de otra manera. Además, partimos de una herencia diferente. </a:t>
            </a:r>
            <a:endParaRPr/>
          </a:p>
          <a:p>
            <a:pPr indent="0" lvl="0" marL="45720" rtl="0" algn="just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s-CL" sz="2400">
                <a:solidFill>
                  <a:schemeClr val="dk1"/>
                </a:solidFill>
              </a:rPr>
              <a:t>-Me alegro de no ser una Epsilon. –dijo Henry- tu condicionamiento te inducirá a alegrarte igualmente de no ser una Beta o un Alfa. </a:t>
            </a:r>
            <a:endParaRPr sz="2400">
              <a:solidFill>
                <a:schemeClr val="dk1"/>
              </a:solidFill>
            </a:endParaRPr>
          </a:p>
          <a:p>
            <a:pPr indent="0" lvl="0" marL="457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s-CL" sz="2400">
                <a:solidFill>
                  <a:schemeClr val="dk1"/>
                </a:solidFill>
              </a:rPr>
              <a:t>                                           -Aldous Huxley 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33" name="Google Shape;133;p18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s-CL"/>
              <a:t>EXTRACTO DE </a:t>
            </a:r>
            <a:r>
              <a:rPr i="1" lang="es-CL"/>
              <a:t>UN MUNDO FELIZ</a:t>
            </a:r>
            <a:endParaRPr i="1"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adrícula">
  <a:themeElements>
    <a:clrScheme name="Cuadrícula">
      <a:dk1>
        <a:srgbClr val="000000"/>
      </a:dk1>
      <a:lt1>
        <a:srgbClr val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