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sldIdLst>
    <p:sldId id="256" r:id="rId5"/>
    <p:sldId id="278" r:id="rId6"/>
    <p:sldId id="277" r:id="rId7"/>
    <p:sldId id="257" r:id="rId8"/>
    <p:sldId id="258" r:id="rId9"/>
    <p:sldId id="259" r:id="rId10"/>
    <p:sldId id="260" r:id="rId11"/>
    <p:sldId id="261" r:id="rId12"/>
    <p:sldId id="263" r:id="rId13"/>
    <p:sldId id="265" r:id="rId14"/>
    <p:sldId id="266" r:id="rId15"/>
    <p:sldId id="279" r:id="rId16"/>
    <p:sldId id="269" r:id="rId17"/>
    <p:sldId id="270" r:id="rId18"/>
    <p:sldId id="271" r:id="rId19"/>
    <p:sldId id="280" r:id="rId20"/>
    <p:sldId id="272" r:id="rId21"/>
    <p:sldId id="273" r:id="rId22"/>
    <p:sldId id="268" r:id="rId2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n" initials="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B3AE"/>
    <a:srgbClr val="FFFF66"/>
    <a:srgbClr val="8A0000"/>
    <a:srgbClr val="007CD0"/>
    <a:srgbClr val="0825A0"/>
    <a:srgbClr val="0A2CBE"/>
    <a:srgbClr val="1943F3"/>
    <a:srgbClr val="FAE162"/>
    <a:srgbClr val="BB2FAE"/>
    <a:srgbClr val="1B6B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18" autoAdjust="0"/>
    <p:restoredTop sz="94522" autoAdjust="0"/>
  </p:normalViewPr>
  <p:slideViewPr>
    <p:cSldViewPr>
      <p:cViewPr varScale="1">
        <p:scale>
          <a:sx n="117" d="100"/>
          <a:sy n="117" d="100"/>
        </p:scale>
        <p:origin x="1072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E7AE04-320F-4A33-A139-6F3C14C06603}" type="datetimeFigureOut">
              <a:rPr lang="es-ES" smtClean="0"/>
              <a:pPr/>
              <a:t>21/9/20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CB6D86-E093-4126-B1D4-17FCA2EE6D8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6503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CB6D86-E093-4126-B1D4-17FCA2EE6D88}" type="slidenum">
              <a:rPr lang="es-ES" smtClean="0"/>
              <a:pPr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002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CB6D86-E093-4126-B1D4-17FCA2EE6D88}" type="slidenum">
              <a:rPr lang="es-ES" smtClean="0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55897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CB6D86-E093-4126-B1D4-17FCA2EE6D88}" type="slidenum">
              <a:rPr lang="es-ES" smtClean="0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6152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7E555-F66A-4053-8AF4-93799C73BC9E}" type="datetimeFigureOut">
              <a:rPr lang="es-ES" smtClean="0"/>
              <a:pPr/>
              <a:t>21/9/20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4A0B8-FF74-428B-9451-98101A6992F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7E555-F66A-4053-8AF4-93799C73BC9E}" type="datetimeFigureOut">
              <a:rPr lang="es-ES" smtClean="0"/>
              <a:pPr/>
              <a:t>21/9/20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4A0B8-FF74-428B-9451-98101A6992F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7E555-F66A-4053-8AF4-93799C73BC9E}" type="datetimeFigureOut">
              <a:rPr lang="es-ES" smtClean="0"/>
              <a:pPr/>
              <a:t>21/9/20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4A0B8-FF74-428B-9451-98101A6992F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7E555-F66A-4053-8AF4-93799C73BC9E}" type="datetimeFigureOut">
              <a:rPr lang="es-ES" smtClean="0"/>
              <a:pPr/>
              <a:t>21/9/20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4A0B8-FF74-428B-9451-98101A6992F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7E555-F66A-4053-8AF4-93799C73BC9E}" type="datetimeFigureOut">
              <a:rPr lang="es-ES" smtClean="0"/>
              <a:pPr/>
              <a:t>21/9/20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4A0B8-FF74-428B-9451-98101A6992F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7E555-F66A-4053-8AF4-93799C73BC9E}" type="datetimeFigureOut">
              <a:rPr lang="es-ES" smtClean="0"/>
              <a:pPr/>
              <a:t>21/9/20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4A0B8-FF74-428B-9451-98101A6992F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7E555-F66A-4053-8AF4-93799C73BC9E}" type="datetimeFigureOut">
              <a:rPr lang="es-ES" smtClean="0"/>
              <a:pPr/>
              <a:t>21/9/20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4A0B8-FF74-428B-9451-98101A6992F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7E555-F66A-4053-8AF4-93799C73BC9E}" type="datetimeFigureOut">
              <a:rPr lang="es-ES" smtClean="0"/>
              <a:pPr/>
              <a:t>21/9/20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4A0B8-FF74-428B-9451-98101A6992F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7E555-F66A-4053-8AF4-93799C73BC9E}" type="datetimeFigureOut">
              <a:rPr lang="es-ES" smtClean="0"/>
              <a:pPr/>
              <a:t>21/9/20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4A0B8-FF74-428B-9451-98101A6992F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7E555-F66A-4053-8AF4-93799C73BC9E}" type="datetimeFigureOut">
              <a:rPr lang="es-ES" smtClean="0"/>
              <a:pPr/>
              <a:t>21/9/20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4A0B8-FF74-428B-9451-98101A6992F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7E555-F66A-4053-8AF4-93799C73BC9E}" type="datetimeFigureOut">
              <a:rPr lang="es-ES" smtClean="0"/>
              <a:pPr/>
              <a:t>21/9/20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4A0B8-FF74-428B-9451-98101A6992F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C7E555-F66A-4053-8AF4-93799C73BC9E}" type="datetimeFigureOut">
              <a:rPr lang="es-ES" smtClean="0"/>
              <a:pPr/>
              <a:t>21/9/20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4A0B8-FF74-428B-9451-98101A6992F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arito.cl/2009/12/53-5818-9-mito-y-leyenda.shtml/" TargetMode="External"/><Relationship Id="rId2" Type="http://schemas.openxmlformats.org/officeDocument/2006/relationships/hyperlink" Target="http://www.icarito.cl/2009/12/121-4946-9-mitos-y-leyendas-de-chiloe.shtml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emoriachilena.gob.cl/archivos2/pdfs/MC0008652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lyIlf9Aq614&amp;t=100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rtelista.com/pintura-de-chile-T1P38E0V0-0-0Lall.html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6" name="Picture 10" descr="Chiloé Mágico – Teatro Municipal de Temuco"/>
          <p:cNvPicPr>
            <a:picLocks noChangeAspect="1" noChangeArrowheads="1"/>
          </p:cNvPicPr>
          <p:nvPr/>
        </p:nvPicPr>
        <p:blipFill>
          <a:blip r:embed="rId3"/>
          <a:srcRect l="3974" t="-441" r="15674"/>
          <a:stretch>
            <a:fillRect/>
          </a:stretch>
        </p:blipFill>
        <p:spPr bwMode="auto">
          <a:xfrm>
            <a:off x="32374" y="-27385"/>
            <a:ext cx="9220146" cy="6915109"/>
          </a:xfrm>
          <a:prstGeom prst="rect">
            <a:avLst/>
          </a:prstGeom>
          <a:solidFill>
            <a:srgbClr val="0A2CBE"/>
          </a:solidFill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-324544" y="34963"/>
            <a:ext cx="10072758" cy="2112967"/>
          </a:xfrm>
          <a:noFill/>
        </p:spPr>
        <p:txBody>
          <a:bodyPr>
            <a:noAutofit/>
          </a:bodyPr>
          <a:lstStyle/>
          <a:p>
            <a:r>
              <a:rPr lang="es-ES" sz="4000" b="1" dirty="0">
                <a:solidFill>
                  <a:srgbClr val="FFFFFF"/>
                </a:solidFill>
              </a:rPr>
              <a:t>Mitos y leyendas ancestrales de</a:t>
            </a:r>
            <a:br>
              <a:rPr lang="es-ES" sz="4000" b="1" dirty="0">
                <a:solidFill>
                  <a:srgbClr val="FFFFFF"/>
                </a:solidFill>
              </a:rPr>
            </a:br>
            <a:r>
              <a:rPr lang="es-ES" sz="4000" b="1" dirty="0">
                <a:solidFill>
                  <a:srgbClr val="FFFFFF"/>
                </a:solidFill>
              </a:rPr>
              <a:t>Chiloé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572000" y="6381328"/>
            <a:ext cx="4572000" cy="463176"/>
          </a:xfrm>
          <a:solidFill>
            <a:srgbClr val="53B3AE"/>
          </a:solidFill>
        </p:spPr>
        <p:txBody>
          <a:bodyPr>
            <a:normAutofit fontScale="92500" lnSpcReduction="20000"/>
          </a:bodyPr>
          <a:lstStyle/>
          <a:p>
            <a:r>
              <a:rPr lang="es-ES" dirty="0">
                <a:solidFill>
                  <a:schemeClr val="tx1"/>
                </a:solidFill>
                <a:latin typeface="Gill Sans MT Ext Condensed Bold" pitchFamily="34" charset="0"/>
              </a:rPr>
              <a:t>Curso: 4° Básico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00552" cy="1143000"/>
          </a:xfrm>
          <a:solidFill>
            <a:schemeClr val="tx1"/>
          </a:solidFill>
          <a:ln w="28575" cmpd="sng">
            <a:solidFill>
              <a:srgbClr val="53B3AE"/>
            </a:solidFill>
          </a:ln>
        </p:spPr>
        <p:txBody>
          <a:bodyPr>
            <a:normAutofit fontScale="90000"/>
          </a:bodyPr>
          <a:lstStyle/>
          <a:p>
            <a:r>
              <a:rPr lang="es-ES" b="1" dirty="0">
                <a:solidFill>
                  <a:srgbClr val="53B3AE"/>
                </a:solidFill>
                <a:latin typeface="Helvetica"/>
              </a:rPr>
              <a:t> </a:t>
            </a:r>
            <a:br>
              <a:rPr lang="es-ES" b="1" dirty="0">
                <a:solidFill>
                  <a:srgbClr val="53B3AE"/>
                </a:solidFill>
                <a:latin typeface="Helvetica"/>
              </a:rPr>
            </a:br>
            <a:r>
              <a:rPr lang="es-ES" b="1" dirty="0">
                <a:solidFill>
                  <a:srgbClr val="53B3AE"/>
                </a:solidFill>
                <a:latin typeface="Helvetica"/>
              </a:rPr>
              <a:t>Cuchivilu</a:t>
            </a:r>
            <a:br>
              <a:rPr lang="es-ES" dirty="0"/>
            </a:br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467544" y="1772816"/>
            <a:ext cx="4427984" cy="4493537"/>
          </a:xfrm>
          <a:prstGeom prst="rect">
            <a:avLst/>
          </a:prstGeom>
          <a:solidFill>
            <a:srgbClr val="53B3AE"/>
          </a:solidFill>
          <a:ln w="38100" cmpd="sng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 fontAlgn="base"/>
            <a:r>
              <a:rPr lang="es-ES" sz="2200" dirty="0">
                <a:solidFill>
                  <a:schemeClr val="bg1"/>
                </a:solidFill>
              </a:rPr>
              <a:t>Tiene cabeza de cerdo y cuerpo de culebra, el Cuchivilu es un peligroso monstruo acuático. </a:t>
            </a:r>
          </a:p>
          <a:p>
            <a:pPr algn="just" fontAlgn="base"/>
            <a:endParaRPr lang="es-ES" sz="2200" dirty="0">
              <a:solidFill>
                <a:schemeClr val="bg1"/>
              </a:solidFill>
            </a:endParaRPr>
          </a:p>
          <a:p>
            <a:pPr algn="just" fontAlgn="base"/>
            <a:r>
              <a:rPr lang="es-ES" sz="2200" dirty="0">
                <a:solidFill>
                  <a:schemeClr val="bg1"/>
                </a:solidFill>
              </a:rPr>
              <a:t>En algunas versiones vive en el mar, en otras en pantanos o cuevas, pero la tradición coincide en que es muy dañino.</a:t>
            </a:r>
          </a:p>
          <a:p>
            <a:pPr algn="just" fontAlgn="base"/>
            <a:endParaRPr lang="es-ES" sz="2200" dirty="0">
              <a:solidFill>
                <a:schemeClr val="bg1"/>
              </a:solidFill>
            </a:endParaRPr>
          </a:p>
          <a:p>
            <a:pPr algn="just" fontAlgn="base"/>
            <a:r>
              <a:rPr lang="es-ES" sz="2200" dirty="0">
                <a:solidFill>
                  <a:schemeClr val="bg1"/>
                </a:solidFill>
              </a:rPr>
              <a:t>Recorre la costa para alimentarse y destruye los corrales de pesca, comiéndose los peces que allí se encuentren. </a:t>
            </a:r>
          </a:p>
        </p:txBody>
      </p:sp>
      <p:pic>
        <p:nvPicPr>
          <p:cNvPr id="22530" name="Picture 2" descr="http://4.bp.blogspot.com/-sahDOMFG0QI/VDRgCUM_UkI/AAAAAAAABlo/-E7gouGLFkE/s1600/102_0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928670"/>
            <a:ext cx="3693321" cy="4924428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</p:spPr>
      </p:pic>
      <p:sp>
        <p:nvSpPr>
          <p:cNvPr id="9" name="8 Rectángulo"/>
          <p:cNvSpPr/>
          <p:nvPr/>
        </p:nvSpPr>
        <p:spPr>
          <a:xfrm>
            <a:off x="5214942" y="5929330"/>
            <a:ext cx="3571900" cy="338554"/>
          </a:xfrm>
          <a:prstGeom prst="rect">
            <a:avLst/>
          </a:prstGeom>
          <a:solidFill>
            <a:schemeClr val="tx1"/>
          </a:solidFill>
          <a:ln w="12700" cmpd="sng">
            <a:solidFill>
              <a:srgbClr val="53B3AE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sz="1600" dirty="0" err="1">
                <a:solidFill>
                  <a:schemeClr val="bg1"/>
                </a:solidFill>
              </a:rPr>
              <a:t>Cuchivilu</a:t>
            </a:r>
            <a:r>
              <a:rPr lang="es-ES" sz="1600" dirty="0">
                <a:solidFill>
                  <a:schemeClr val="bg1"/>
                </a:solidFill>
              </a:rPr>
              <a:t> en la Plaza de Ancud.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285728"/>
            <a:ext cx="4329114" cy="939784"/>
          </a:xfrm>
          <a:solidFill>
            <a:srgbClr val="53B3AE"/>
          </a:solidFill>
          <a:ln w="28575" cmpd="sng">
            <a:solidFill>
              <a:srgbClr val="FFFF66"/>
            </a:solidFill>
          </a:ln>
        </p:spPr>
        <p:txBody>
          <a:bodyPr>
            <a:normAutofit/>
          </a:bodyPr>
          <a:lstStyle/>
          <a:p>
            <a:r>
              <a:rPr lang="es-ES" b="1" dirty="0">
                <a:latin typeface="Helvetica"/>
              </a:rPr>
              <a:t> Imbunche </a:t>
            </a:r>
          </a:p>
        </p:txBody>
      </p:sp>
      <p:sp>
        <p:nvSpPr>
          <p:cNvPr id="4" name="3 Rectángulo"/>
          <p:cNvSpPr/>
          <p:nvPr/>
        </p:nvSpPr>
        <p:spPr>
          <a:xfrm>
            <a:off x="539552" y="1484784"/>
            <a:ext cx="4248472" cy="5016758"/>
          </a:xfrm>
          <a:prstGeom prst="rect">
            <a:avLst/>
          </a:prstGeom>
          <a:solidFill>
            <a:srgbClr val="53B3AE"/>
          </a:solidFill>
          <a:ln>
            <a:solidFill>
              <a:srgbClr val="FFFF66"/>
            </a:solidFill>
          </a:ln>
        </p:spPr>
        <p:txBody>
          <a:bodyPr wrap="square">
            <a:spAutoFit/>
          </a:bodyPr>
          <a:lstStyle/>
          <a:p>
            <a:r>
              <a:rPr lang="es-ES" sz="2000" dirty="0">
                <a:solidFill>
                  <a:schemeClr val="bg1"/>
                </a:solidFill>
              </a:rPr>
              <a:t>También llamado </a:t>
            </a:r>
            <a:r>
              <a:rPr lang="es-ES" sz="2000" dirty="0" err="1">
                <a:solidFill>
                  <a:schemeClr val="bg1"/>
                </a:solidFill>
              </a:rPr>
              <a:t>Vuta</a:t>
            </a:r>
            <a:r>
              <a:rPr lang="es-ES" sz="2000" dirty="0">
                <a:solidFill>
                  <a:schemeClr val="bg1"/>
                </a:solidFill>
              </a:rPr>
              <a:t> o </a:t>
            </a:r>
            <a:r>
              <a:rPr lang="es-ES" sz="2000" dirty="0" err="1">
                <a:solidFill>
                  <a:schemeClr val="bg1"/>
                </a:solidFill>
              </a:rPr>
              <a:t>Vutamacho</a:t>
            </a:r>
            <a:r>
              <a:rPr lang="es-ES" sz="2000" dirty="0">
                <a:solidFill>
                  <a:schemeClr val="bg1"/>
                </a:solidFill>
              </a:rPr>
              <a:t>, Machucho o Machuco. Es una criatura que cuida la cueva de los brujos. </a:t>
            </a:r>
          </a:p>
          <a:p>
            <a:endParaRPr lang="es-ES" sz="2000" dirty="0">
              <a:solidFill>
                <a:schemeClr val="bg1"/>
              </a:solidFill>
            </a:endParaRPr>
          </a:p>
          <a:p>
            <a:r>
              <a:rPr lang="es-ES" sz="2000" dirty="0">
                <a:solidFill>
                  <a:schemeClr val="bg1"/>
                </a:solidFill>
              </a:rPr>
              <a:t>En su origen, es un niño normal que ha sido dado a los brujos, quienes lo convierten en Imbunche.</a:t>
            </a:r>
          </a:p>
          <a:p>
            <a:endParaRPr lang="es-ES" sz="2000" dirty="0">
              <a:solidFill>
                <a:schemeClr val="bg1"/>
              </a:solidFill>
            </a:endParaRPr>
          </a:p>
          <a:p>
            <a:r>
              <a:rPr lang="es-ES" sz="2000" dirty="0">
                <a:solidFill>
                  <a:schemeClr val="bg1"/>
                </a:solidFill>
              </a:rPr>
              <a:t>Tiene la cara vuelta hacia la espalda; las orejas, la boca, la nariz, los brazos y los dedos torcidos. Anda sobre una pierna, por tener la otra pegada a la espalda. Además, se dice que no habla y solo emite sonidos guturales.</a:t>
            </a:r>
          </a:p>
          <a:p>
            <a:endParaRPr lang="es-ES" sz="2000" dirty="0">
              <a:solidFill>
                <a:schemeClr val="bg1"/>
              </a:solidFill>
            </a:endParaRPr>
          </a:p>
          <a:p>
            <a:endParaRPr lang="es-ES" sz="2000" dirty="0">
              <a:solidFill>
                <a:schemeClr val="bg1"/>
              </a:solidFill>
            </a:endParaRPr>
          </a:p>
        </p:txBody>
      </p:sp>
      <p:pic>
        <p:nvPicPr>
          <p:cNvPr id="21506" name="Picture 2" descr="Imbunche statue in Plaza de Ancud, Chile. In Chilote mythology of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1500174"/>
            <a:ext cx="3855982" cy="4214842"/>
          </a:xfrm>
          <a:prstGeom prst="rect">
            <a:avLst/>
          </a:prstGeom>
          <a:noFill/>
          <a:ln>
            <a:solidFill>
              <a:srgbClr val="FFFF66"/>
            </a:solidFill>
          </a:ln>
        </p:spPr>
      </p:pic>
      <p:sp>
        <p:nvSpPr>
          <p:cNvPr id="6" name="5 Rectángulo"/>
          <p:cNvSpPr/>
          <p:nvPr/>
        </p:nvSpPr>
        <p:spPr>
          <a:xfrm>
            <a:off x="5143504" y="5786454"/>
            <a:ext cx="3500430" cy="58477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s-ES" sz="1600" dirty="0">
                <a:solidFill>
                  <a:schemeClr val="bg1"/>
                </a:solidFill>
              </a:rPr>
              <a:t>Representación del Imbunche en la Plaza de Ancud</a:t>
            </a:r>
            <a:r>
              <a:rPr lang="es-ES" sz="1600" dirty="0">
                <a:solidFill>
                  <a:srgbClr val="8A0000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4348" y="2357430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es-ES" dirty="0"/>
            </a:br>
            <a:br>
              <a:rPr lang="es-ES" dirty="0"/>
            </a:br>
            <a:br>
              <a:rPr lang="es-ES" dirty="0"/>
            </a:br>
            <a:br>
              <a:rPr lang="es-ES_tradnl" dirty="0"/>
            </a:br>
            <a:endParaRPr lang="es-ES_tradnl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539552" y="2348880"/>
            <a:ext cx="8229600" cy="1719064"/>
          </a:xfrm>
          <a:prstGeom prst="rect">
            <a:avLst/>
          </a:prstGeom>
          <a:solidFill>
            <a:srgbClr val="FAE162"/>
          </a:solidFill>
          <a:ln w="25400" cap="flat" cmpd="sng" algn="ctr">
            <a:solidFill>
              <a:srgbClr val="FAE162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800" dirty="0">
                <a:solidFill>
                  <a:srgbClr val="000000"/>
                </a:solidFill>
                <a:latin typeface="Helvetica"/>
                <a:cs typeface="Helvetica"/>
              </a:rPr>
              <a:t>Actividad</a:t>
            </a:r>
            <a:br>
              <a:rPr lang="es-ES" sz="3200" dirty="0">
                <a:solidFill>
                  <a:srgbClr val="000000"/>
                </a:solidFill>
                <a:latin typeface="Helvetica"/>
                <a:cs typeface="Helvetica"/>
              </a:rPr>
            </a:br>
            <a:r>
              <a:rPr lang="es-ES" sz="2800" dirty="0">
                <a:solidFill>
                  <a:srgbClr val="000000"/>
                </a:solidFill>
                <a:latin typeface="Helvetica"/>
                <a:cs typeface="Helvetica"/>
              </a:rPr>
              <a:t> Crea una escultura de pequeño formato inspirada en un personaje mitológico de Chiloé</a:t>
            </a:r>
            <a:endParaRPr lang="es-ES" sz="3200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9290762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188640"/>
            <a:ext cx="4461931" cy="3877984"/>
          </a:xfrm>
          <a:prstGeom prst="rect">
            <a:avLst/>
          </a:prstGeom>
          <a:solidFill>
            <a:srgbClr val="53B3AE"/>
          </a:solidFill>
          <a:ln w="38100" cmpd="sng">
            <a:solidFill>
              <a:srgbClr val="FAE162"/>
            </a:solidFill>
          </a:ln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s-ES" sz="2400" b="1" dirty="0">
                <a:solidFill>
                  <a:srgbClr val="000000"/>
                </a:solidFill>
              </a:rPr>
              <a:t>Manos a la obra</a:t>
            </a:r>
          </a:p>
          <a:p>
            <a:pPr algn="just">
              <a:buNone/>
            </a:pPr>
            <a:endParaRPr lang="es-ES" sz="2400" dirty="0">
              <a:solidFill>
                <a:srgbClr val="000000"/>
              </a:solidFill>
            </a:endParaRPr>
          </a:p>
          <a:p>
            <a:pPr algn="just"/>
            <a:r>
              <a:rPr lang="es-ES" sz="2200" dirty="0">
                <a:solidFill>
                  <a:srgbClr val="000000"/>
                </a:solidFill>
              </a:rPr>
              <a:t>En esta actividad deberás realizar una escultura en </a:t>
            </a:r>
            <a:r>
              <a:rPr lang="es-ES" sz="2200" u="sng" dirty="0">
                <a:solidFill>
                  <a:srgbClr val="000000"/>
                </a:solidFill>
              </a:rPr>
              <a:t>pequeño formato  con materiales de reciclaje presentes en tu casa</a:t>
            </a:r>
            <a:r>
              <a:rPr lang="es-ES" sz="2200" dirty="0">
                <a:solidFill>
                  <a:srgbClr val="000000"/>
                </a:solidFill>
              </a:rPr>
              <a:t>.</a:t>
            </a:r>
          </a:p>
          <a:p>
            <a:pPr algn="just">
              <a:buNone/>
            </a:pPr>
            <a:endParaRPr lang="es-ES" sz="2200" dirty="0">
              <a:solidFill>
                <a:srgbClr val="000000"/>
              </a:solidFill>
            </a:endParaRPr>
          </a:p>
          <a:p>
            <a:pPr algn="just">
              <a:buNone/>
            </a:pPr>
            <a:r>
              <a:rPr lang="es-ES" sz="2200" dirty="0">
                <a:solidFill>
                  <a:srgbClr val="000000"/>
                </a:solidFill>
              </a:rPr>
              <a:t>Esta pequeña escultura se debe encontrar inspirada en un  personaje mitológico chilote, como aquellos que acabamos de observar. </a:t>
            </a:r>
          </a:p>
        </p:txBody>
      </p:sp>
      <p:pic>
        <p:nvPicPr>
          <p:cNvPr id="9218" name="Picture 2" descr="https://upload.wikimedia.org/wikipedia/commons/2/2c/Cai_Cai_Ancu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4220556"/>
            <a:ext cx="6120680" cy="2320620"/>
          </a:xfrm>
          <a:prstGeom prst="rect">
            <a:avLst/>
          </a:prstGeom>
          <a:noFill/>
          <a:ln>
            <a:solidFill>
              <a:srgbClr val="FFFF66"/>
            </a:solidFill>
          </a:ln>
        </p:spPr>
      </p:pic>
      <p:sp>
        <p:nvSpPr>
          <p:cNvPr id="8" name="7 CuadroTexto"/>
          <p:cNvSpPr txBox="1"/>
          <p:nvPr/>
        </p:nvSpPr>
        <p:spPr>
          <a:xfrm>
            <a:off x="971600" y="6550223"/>
            <a:ext cx="47507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400" dirty="0"/>
              <a:t>Representación de </a:t>
            </a:r>
            <a:r>
              <a:rPr lang="es-CL" sz="1400" dirty="0" err="1"/>
              <a:t>Trentren</a:t>
            </a:r>
            <a:r>
              <a:rPr lang="es-CL" sz="1400" dirty="0"/>
              <a:t> </a:t>
            </a:r>
            <a:r>
              <a:rPr lang="es-CL" sz="1400" dirty="0" err="1"/>
              <a:t>Vilu</a:t>
            </a:r>
            <a:r>
              <a:rPr lang="es-CL" sz="1400" dirty="0"/>
              <a:t> y </a:t>
            </a:r>
            <a:r>
              <a:rPr lang="es-CL" sz="1400" dirty="0" err="1"/>
              <a:t>Caicai</a:t>
            </a:r>
            <a:r>
              <a:rPr lang="es-CL" sz="1400" dirty="0"/>
              <a:t> </a:t>
            </a:r>
            <a:r>
              <a:rPr lang="es-CL" sz="1400" dirty="0" err="1"/>
              <a:t>Vilu</a:t>
            </a:r>
            <a:r>
              <a:rPr lang="es-CL" sz="1400" dirty="0"/>
              <a:t> en la plaza </a:t>
            </a:r>
            <a:r>
              <a:rPr lang="es-CL" sz="1400" dirty="0" err="1"/>
              <a:t>Ancub</a:t>
            </a:r>
            <a:endParaRPr lang="es-ES" sz="1400" dirty="0"/>
          </a:p>
        </p:txBody>
      </p:sp>
      <p:pic>
        <p:nvPicPr>
          <p:cNvPr id="9224" name="Picture 8" descr="Cosmovisión - Museo Regional de Ancu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476672"/>
            <a:ext cx="3854909" cy="2891182"/>
          </a:xfrm>
          <a:prstGeom prst="rect">
            <a:avLst/>
          </a:prstGeom>
          <a:noFill/>
          <a:ln>
            <a:solidFill>
              <a:srgbClr val="FFFF66"/>
            </a:solidFill>
          </a:ln>
        </p:spPr>
      </p:pic>
      <p:sp>
        <p:nvSpPr>
          <p:cNvPr id="9" name="8 Rectángulo"/>
          <p:cNvSpPr/>
          <p:nvPr/>
        </p:nvSpPr>
        <p:spPr>
          <a:xfrm>
            <a:off x="5004048" y="3501008"/>
            <a:ext cx="36433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400" dirty="0"/>
              <a:t>Fotografía: Representación en fibra vegetal de Tren-Tren </a:t>
            </a:r>
            <a:r>
              <a:rPr lang="es-ES" sz="1400" dirty="0" err="1"/>
              <a:t>Vilu</a:t>
            </a:r>
            <a:r>
              <a:rPr lang="es-ES" sz="1400" dirty="0"/>
              <a:t> y </a:t>
            </a:r>
            <a:r>
              <a:rPr lang="es-ES" sz="1400" dirty="0" err="1"/>
              <a:t>Cai-Cai</a:t>
            </a:r>
            <a:r>
              <a:rPr lang="es-ES" sz="1400" dirty="0"/>
              <a:t> </a:t>
            </a:r>
            <a:r>
              <a:rPr lang="es-ES" sz="1400" dirty="0" err="1"/>
              <a:t>Vilu</a:t>
            </a:r>
            <a:endParaRPr lang="es-E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Picture 1.jpg"/>
          <p:cNvPicPr>
            <a:picLocks noGrp="1" noChangeAspect="1"/>
          </p:cNvPicPr>
          <p:nvPr>
            <p:ph idx="1"/>
          </p:nvPr>
        </p:nvPicPr>
        <p:blipFill>
          <a:blip r:embed="rId2">
            <a:lum contrast="30000"/>
          </a:blip>
          <a:srcRect l="12748" t="1702" r="15450"/>
          <a:stretch>
            <a:fillRect/>
          </a:stretch>
        </p:blipFill>
        <p:spPr>
          <a:xfrm>
            <a:off x="0" y="-228123"/>
            <a:ext cx="9144000" cy="7041525"/>
          </a:xfrm>
        </p:spPr>
      </p:pic>
      <p:sp>
        <p:nvSpPr>
          <p:cNvPr id="5" name="4 Rectángulo"/>
          <p:cNvSpPr/>
          <p:nvPr/>
        </p:nvSpPr>
        <p:spPr>
          <a:xfrm>
            <a:off x="467544" y="2636912"/>
            <a:ext cx="4572000" cy="1569660"/>
          </a:xfrm>
          <a:prstGeom prst="rect">
            <a:avLst/>
          </a:prstGeom>
          <a:solidFill>
            <a:srgbClr val="53B3AE"/>
          </a:solidFill>
          <a:ln w="38100" cmpd="sng">
            <a:solidFill>
              <a:srgbClr val="FAE162"/>
            </a:solidFill>
          </a:ln>
        </p:spPr>
        <p:txBody>
          <a:bodyPr>
            <a:spAutoFit/>
          </a:bodyPr>
          <a:lstStyle/>
          <a:p>
            <a:pPr algn="ctr"/>
            <a:r>
              <a:rPr lang="es-ES" sz="2400" dirty="0">
                <a:solidFill>
                  <a:srgbClr val="000000"/>
                </a:solidFill>
                <a:sym typeface="Wingdings"/>
              </a:rPr>
              <a:t> </a:t>
            </a:r>
            <a:r>
              <a:rPr lang="es-ES" sz="2400" dirty="0">
                <a:solidFill>
                  <a:srgbClr val="000000"/>
                </a:solidFill>
              </a:rPr>
              <a:t>Busca en tu casa materiales </a:t>
            </a:r>
          </a:p>
          <a:p>
            <a:pPr algn="ctr"/>
            <a:r>
              <a:rPr lang="es-ES" sz="2400" dirty="0">
                <a:solidFill>
                  <a:srgbClr val="000000"/>
                </a:solidFill>
              </a:rPr>
              <a:t>de reciclaje, como: telas, hilos, botones, corchos, papeles, cajas de remedios, entre otros.</a:t>
            </a:r>
          </a:p>
        </p:txBody>
      </p:sp>
      <p:sp>
        <p:nvSpPr>
          <p:cNvPr id="6" name="5 Rectángulo"/>
          <p:cNvSpPr/>
          <p:nvPr/>
        </p:nvSpPr>
        <p:spPr>
          <a:xfrm>
            <a:off x="500034" y="357166"/>
            <a:ext cx="1911726" cy="58477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3200" dirty="0">
                <a:solidFill>
                  <a:srgbClr val="000000"/>
                </a:solidFill>
                <a:latin typeface="Helvetica"/>
                <a:cs typeface="Helvetica"/>
              </a:rPr>
              <a:t>PASO  1</a:t>
            </a:r>
          </a:p>
        </p:txBody>
      </p:sp>
      <p:sp>
        <p:nvSpPr>
          <p:cNvPr id="7" name="6 Rectángulo"/>
          <p:cNvSpPr/>
          <p:nvPr/>
        </p:nvSpPr>
        <p:spPr>
          <a:xfrm>
            <a:off x="5940152" y="3645024"/>
            <a:ext cx="3096344" cy="2492990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1600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es-ES" sz="2000" dirty="0">
                <a:solidFill>
                  <a:schemeClr val="bg1"/>
                </a:solidFill>
              </a:rPr>
              <a:t>TE  RECOMENDAMOS ELABORAR UNA ESCULTURA CREATIVA Y ORIGINAL, SIN SEGUIR AL PIE DE LA LETRA EL EJEMPLO QUE TE MOSTRARÉ A CONTINUACIÓN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476672"/>
            <a:ext cx="2400288" cy="45142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br>
              <a:rPr lang="es-ES" sz="2800" dirty="0">
                <a:solidFill>
                  <a:srgbClr val="000000"/>
                </a:solidFill>
                <a:latin typeface="Helvetica"/>
                <a:cs typeface="Helvetica"/>
              </a:rPr>
            </a:br>
            <a:br>
              <a:rPr lang="es-ES" sz="2800" dirty="0">
                <a:solidFill>
                  <a:srgbClr val="000000"/>
                </a:solidFill>
                <a:latin typeface="Helvetica"/>
                <a:cs typeface="Helvetica"/>
              </a:rPr>
            </a:br>
            <a:r>
              <a:rPr lang="es-ES" sz="2800" dirty="0">
                <a:solidFill>
                  <a:srgbClr val="000000"/>
                </a:solidFill>
                <a:latin typeface="Helvetica"/>
                <a:cs typeface="Helvetica"/>
              </a:rPr>
              <a:t>PASO 2</a:t>
            </a:r>
            <a:br>
              <a:rPr lang="es-ES" sz="2400" dirty="0">
                <a:solidFill>
                  <a:srgbClr val="000000"/>
                </a:solidFill>
                <a:latin typeface="Helvetica"/>
                <a:cs typeface="Helvetica"/>
              </a:rPr>
            </a:br>
            <a:br>
              <a:rPr lang="es-ES" sz="2800" dirty="0">
                <a:solidFill>
                  <a:srgbClr val="FFC000"/>
                </a:solidFill>
                <a:latin typeface="Bernard MT Condensed" pitchFamily="18" charset="0"/>
              </a:rPr>
            </a:br>
            <a:endParaRPr lang="es-ES" sz="2800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57158" y="1142984"/>
            <a:ext cx="4286280" cy="2739211"/>
          </a:xfrm>
          <a:prstGeom prst="rect">
            <a:avLst/>
          </a:prstGeom>
          <a:solidFill>
            <a:srgbClr val="53B3AE"/>
          </a:solidFill>
          <a:ln w="38100" cmpd="sng">
            <a:solidFill>
              <a:srgbClr val="FAE162"/>
            </a:solidFill>
          </a:ln>
        </p:spPr>
        <p:txBody>
          <a:bodyPr wrap="square">
            <a:spAutoFit/>
          </a:bodyPr>
          <a:lstStyle/>
          <a:p>
            <a:r>
              <a:rPr lang="es-ES" sz="2200" dirty="0">
                <a:solidFill>
                  <a:schemeClr val="bg1"/>
                </a:solidFill>
                <a:sym typeface="Wingdings"/>
              </a:rPr>
              <a:t></a:t>
            </a:r>
            <a:r>
              <a:rPr lang="es-ES" sz="2200" dirty="0">
                <a:solidFill>
                  <a:schemeClr val="bg1"/>
                </a:solidFill>
              </a:rPr>
              <a:t>IMAGINAR una escultura en pequeño formato inspirada en un personaje de la mitología chilota. </a:t>
            </a:r>
          </a:p>
          <a:p>
            <a:endParaRPr lang="es-ES" sz="2200" dirty="0">
              <a:solidFill>
                <a:schemeClr val="bg1"/>
              </a:solidFill>
            </a:endParaRPr>
          </a:p>
          <a:p>
            <a:r>
              <a:rPr lang="es-ES" sz="2200" dirty="0">
                <a:solidFill>
                  <a:schemeClr val="bg1"/>
                </a:solidFill>
                <a:sym typeface="Wingdings"/>
              </a:rPr>
              <a:t></a:t>
            </a:r>
            <a:r>
              <a:rPr lang="es-ES" sz="2200" dirty="0">
                <a:solidFill>
                  <a:schemeClr val="bg1"/>
                </a:solidFill>
              </a:rPr>
              <a:t>LUEGO dibuja en un papel cómo te imaginas la escultura. </a:t>
            </a:r>
          </a:p>
          <a:p>
            <a:endParaRPr lang="es-ES" sz="2200" dirty="0">
              <a:solidFill>
                <a:schemeClr val="bg1"/>
              </a:solidFill>
            </a:endParaRPr>
          </a:p>
          <a:p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6" name="5 Imagen" descr="20200529_135900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>
            <a:off x="2549775" y="3651025"/>
            <a:ext cx="3504387" cy="2628290"/>
          </a:xfrm>
          <a:prstGeom prst="rect">
            <a:avLst/>
          </a:prstGeom>
          <a:ln w="38100" cmpd="sng">
            <a:solidFill>
              <a:srgbClr val="FAE162"/>
            </a:solidFill>
          </a:ln>
        </p:spPr>
      </p:pic>
      <p:sp>
        <p:nvSpPr>
          <p:cNvPr id="7170" name="AutoShape 2" descr="blob:https://web.whatsapp.com/8b56c762-7c65-4943-baec-850e78bcf4f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7172" name="AutoShape 4" descr="blob:https://web.whatsapp.com/8b56c762-7c65-4943-baec-850e78bcf4f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8" name="3 Marcador de contenido" descr="La_Pincoya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5500694" y="571480"/>
            <a:ext cx="3103754" cy="4288340"/>
          </a:xfrm>
          <a:ln w="38100">
            <a:solidFill>
              <a:srgbClr val="FFFF66"/>
            </a:solidFill>
          </a:ln>
        </p:spPr>
      </p:pic>
      <p:sp>
        <p:nvSpPr>
          <p:cNvPr id="9" name="7 Rectángulo"/>
          <p:cNvSpPr/>
          <p:nvPr/>
        </p:nvSpPr>
        <p:spPr>
          <a:xfrm>
            <a:off x="5796136" y="5013177"/>
            <a:ext cx="3024336" cy="276999"/>
          </a:xfrm>
          <a:prstGeom prst="rect">
            <a:avLst/>
          </a:prstGeom>
          <a:solidFill>
            <a:srgbClr val="53B3AE"/>
          </a:solidFill>
          <a:ln>
            <a:solidFill>
              <a:srgbClr val="FFFF66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sz="1200" dirty="0">
                <a:solidFill>
                  <a:schemeClr val="bg1"/>
                </a:solidFill>
              </a:rPr>
              <a:t>Representación de La Pincoya, en Ancud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476672"/>
            <a:ext cx="2400288" cy="45142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br>
              <a:rPr lang="es-ES" sz="2800" dirty="0">
                <a:solidFill>
                  <a:srgbClr val="000000"/>
                </a:solidFill>
                <a:latin typeface="Helvetica"/>
                <a:cs typeface="Helvetica"/>
              </a:rPr>
            </a:br>
            <a:br>
              <a:rPr lang="es-ES" sz="2800" dirty="0">
                <a:solidFill>
                  <a:srgbClr val="000000"/>
                </a:solidFill>
                <a:latin typeface="Helvetica"/>
                <a:cs typeface="Helvetica"/>
              </a:rPr>
            </a:br>
            <a:r>
              <a:rPr lang="es-ES" sz="2800" dirty="0">
                <a:solidFill>
                  <a:srgbClr val="000000"/>
                </a:solidFill>
                <a:latin typeface="Helvetica"/>
                <a:cs typeface="Helvetica"/>
              </a:rPr>
              <a:t>PASO 3</a:t>
            </a:r>
            <a:br>
              <a:rPr lang="es-ES" sz="2400" dirty="0">
                <a:solidFill>
                  <a:srgbClr val="000000"/>
                </a:solidFill>
                <a:latin typeface="Helvetica"/>
                <a:cs typeface="Helvetica"/>
              </a:rPr>
            </a:br>
            <a:br>
              <a:rPr lang="es-ES" sz="2800" dirty="0">
                <a:solidFill>
                  <a:srgbClr val="FFC000"/>
                </a:solidFill>
                <a:latin typeface="Bernard MT Condensed" pitchFamily="18" charset="0"/>
              </a:rPr>
            </a:br>
            <a:endParaRPr lang="es-ES" sz="2800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57158" y="1142984"/>
            <a:ext cx="4286280" cy="4524315"/>
          </a:xfrm>
          <a:prstGeom prst="rect">
            <a:avLst/>
          </a:prstGeom>
          <a:solidFill>
            <a:srgbClr val="53B3AE"/>
          </a:solidFill>
          <a:ln w="38100" cmpd="sng">
            <a:solidFill>
              <a:srgbClr val="FAE162"/>
            </a:solidFill>
          </a:ln>
        </p:spPr>
        <p:txBody>
          <a:bodyPr wrap="square">
            <a:spAutoFit/>
          </a:bodyPr>
          <a:lstStyle/>
          <a:p>
            <a:endParaRPr lang="es-ES" sz="2400" dirty="0">
              <a:solidFill>
                <a:schemeClr val="bg1"/>
              </a:solidFill>
            </a:endParaRPr>
          </a:p>
          <a:p>
            <a:r>
              <a:rPr lang="es-ES" sz="2400" dirty="0">
                <a:solidFill>
                  <a:schemeClr val="bg1"/>
                </a:solidFill>
                <a:sym typeface="Wingdings"/>
              </a:rPr>
              <a:t> </a:t>
            </a:r>
            <a:r>
              <a:rPr lang="es-CL" sz="2400" dirty="0">
                <a:solidFill>
                  <a:schemeClr val="bg1"/>
                </a:solidFill>
              </a:rPr>
              <a:t>Lo primero que realizaremos es la cabeza del personaje. Para esto utilizaremos un corcho.</a:t>
            </a:r>
          </a:p>
          <a:p>
            <a:endParaRPr lang="es-CL" sz="2400" dirty="0">
              <a:solidFill>
                <a:schemeClr val="bg1"/>
              </a:solidFill>
            </a:endParaRPr>
          </a:p>
          <a:p>
            <a:r>
              <a:rPr lang="es-ES" sz="2400" dirty="0">
                <a:solidFill>
                  <a:schemeClr val="bg1"/>
                </a:solidFill>
                <a:sym typeface="Wingdings"/>
              </a:rPr>
              <a:t> </a:t>
            </a:r>
            <a:r>
              <a:rPr lang="es-CL" sz="2400" dirty="0">
                <a:solidFill>
                  <a:schemeClr val="bg1"/>
                </a:solidFill>
              </a:rPr>
              <a:t>Si quieres puedes pintar el corcho o incorporar una cartulina sobre este.</a:t>
            </a:r>
          </a:p>
          <a:p>
            <a:endParaRPr lang="es-CL" sz="2400" dirty="0">
              <a:solidFill>
                <a:schemeClr val="bg1"/>
              </a:solidFill>
            </a:endParaRPr>
          </a:p>
          <a:p>
            <a:r>
              <a:rPr lang="es-ES" sz="2400" dirty="0">
                <a:solidFill>
                  <a:schemeClr val="bg1"/>
                </a:solidFill>
                <a:sym typeface="Wingdings"/>
              </a:rPr>
              <a:t> </a:t>
            </a:r>
            <a:r>
              <a:rPr lang="es-CL" sz="2400" dirty="0">
                <a:solidFill>
                  <a:schemeClr val="bg1"/>
                </a:solidFill>
              </a:rPr>
              <a:t>Luego incluiremos los elementos del rostro, como los ojos, el pelo y la boca. </a:t>
            </a:r>
            <a:endParaRPr lang="es-ES" sz="2400" dirty="0">
              <a:solidFill>
                <a:schemeClr val="bg1"/>
              </a:solidFill>
            </a:endParaRPr>
          </a:p>
        </p:txBody>
      </p:sp>
      <p:sp>
        <p:nvSpPr>
          <p:cNvPr id="7170" name="AutoShape 2" descr="blob:https://web.whatsapp.com/8b56c762-7c65-4943-baec-850e78bcf4f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7172" name="AutoShape 4" descr="blob:https://web.whatsapp.com/8b56c762-7c65-4943-baec-850e78bcf4f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9" name="8 Imagen" descr="WhatsApp Image 2020-05-29 at 14.16.20.jpeg"/>
          <p:cNvPicPr>
            <a:picLocks noChangeAspect="1"/>
          </p:cNvPicPr>
          <p:nvPr/>
        </p:nvPicPr>
        <p:blipFill>
          <a:blip r:embed="rId2"/>
          <a:srcRect t="26315" b="21053"/>
          <a:stretch>
            <a:fillRect/>
          </a:stretch>
        </p:blipFill>
        <p:spPr>
          <a:xfrm>
            <a:off x="6444208" y="404664"/>
            <a:ext cx="2428892" cy="1704493"/>
          </a:xfrm>
          <a:prstGeom prst="rect">
            <a:avLst/>
          </a:prstGeom>
          <a:ln>
            <a:solidFill>
              <a:srgbClr val="FAE162"/>
            </a:solidFill>
          </a:ln>
        </p:spPr>
      </p:pic>
      <p:pic>
        <p:nvPicPr>
          <p:cNvPr id="10" name="9 Imagen" descr="WhatsApp Image 2020-05-29 at 14.18.34.jpeg"/>
          <p:cNvPicPr>
            <a:picLocks noChangeAspect="1"/>
          </p:cNvPicPr>
          <p:nvPr/>
        </p:nvPicPr>
        <p:blipFill>
          <a:blip r:embed="rId3"/>
          <a:srcRect l="14845" t="29166" b="31250"/>
          <a:stretch>
            <a:fillRect/>
          </a:stretch>
        </p:blipFill>
        <p:spPr>
          <a:xfrm>
            <a:off x="4860032" y="1628800"/>
            <a:ext cx="2214578" cy="1828517"/>
          </a:xfrm>
          <a:prstGeom prst="rect">
            <a:avLst/>
          </a:prstGeom>
          <a:ln>
            <a:solidFill>
              <a:srgbClr val="FAE162"/>
            </a:solidFill>
          </a:ln>
        </p:spPr>
      </p:pic>
      <p:pic>
        <p:nvPicPr>
          <p:cNvPr id="11" name="10 Imagen" descr="WhatsApp Image 2020-05-29 at 14.32.11.jpeg"/>
          <p:cNvPicPr>
            <a:picLocks noChangeAspect="1"/>
          </p:cNvPicPr>
          <p:nvPr/>
        </p:nvPicPr>
        <p:blipFill>
          <a:blip r:embed="rId4"/>
          <a:srcRect l="9251" t="25000" r="9337" b="31250"/>
          <a:stretch>
            <a:fillRect/>
          </a:stretch>
        </p:blipFill>
        <p:spPr>
          <a:xfrm>
            <a:off x="7380312" y="2071678"/>
            <a:ext cx="1763688" cy="1683520"/>
          </a:xfrm>
          <a:prstGeom prst="rect">
            <a:avLst/>
          </a:prstGeom>
          <a:ln w="38100" cmpd="sng">
            <a:solidFill>
              <a:srgbClr val="FAE162"/>
            </a:solidFill>
          </a:ln>
        </p:spPr>
      </p:pic>
      <p:pic>
        <p:nvPicPr>
          <p:cNvPr id="12" name="11 Imagen" descr="WhatsApp Image 2020-05-29 at 14.44.08.jpeg"/>
          <p:cNvPicPr>
            <a:picLocks noChangeAspect="1"/>
          </p:cNvPicPr>
          <p:nvPr/>
        </p:nvPicPr>
        <p:blipFill>
          <a:blip r:embed="rId5">
            <a:lum contrast="10000"/>
          </a:blip>
          <a:srcRect l="5551" t="28125" r="14888" b="23958"/>
          <a:stretch>
            <a:fillRect/>
          </a:stretch>
        </p:blipFill>
        <p:spPr>
          <a:xfrm>
            <a:off x="4932040" y="3429000"/>
            <a:ext cx="2952329" cy="3158305"/>
          </a:xfrm>
          <a:prstGeom prst="rect">
            <a:avLst/>
          </a:prstGeom>
          <a:ln>
            <a:solidFill>
              <a:srgbClr val="FAE162"/>
            </a:solidFill>
          </a:ln>
        </p:spPr>
      </p:pic>
    </p:spTree>
    <p:extLst>
      <p:ext uri="{BB962C8B-B14F-4D97-AF65-F5344CB8AC3E}">
        <p14:creationId xmlns:p14="http://schemas.microsoft.com/office/powerpoint/2010/main" val="11871515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3257544" cy="796908"/>
          </a:xfrm>
          <a:solidFill>
            <a:schemeClr val="tx1"/>
          </a:solidFill>
          <a:ln>
            <a:solidFill>
              <a:srgbClr val="53B3AE"/>
            </a:solidFill>
          </a:ln>
        </p:spPr>
        <p:txBody>
          <a:bodyPr>
            <a:normAutofit/>
          </a:bodyPr>
          <a:lstStyle/>
          <a:p>
            <a:r>
              <a:rPr lang="es-ES" sz="3200" dirty="0">
                <a:solidFill>
                  <a:srgbClr val="53B3AE"/>
                </a:solidFill>
                <a:latin typeface="Helvetica"/>
              </a:rPr>
              <a:t>PASO  4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395536" y="1412777"/>
            <a:ext cx="4176464" cy="3477875"/>
          </a:xfrm>
          <a:prstGeom prst="rect">
            <a:avLst/>
          </a:prstGeom>
          <a:solidFill>
            <a:srgbClr val="53B3AE"/>
          </a:solidFill>
          <a:ln>
            <a:solidFill>
              <a:srgbClr val="FFFF66"/>
            </a:solidFill>
          </a:ln>
        </p:spPr>
        <p:txBody>
          <a:bodyPr wrap="square" rtlCol="0">
            <a:spAutoFit/>
          </a:bodyPr>
          <a:lstStyle/>
          <a:p>
            <a:r>
              <a:rPr lang="es-CL" sz="2200" dirty="0">
                <a:solidFill>
                  <a:schemeClr val="bg1"/>
                </a:solidFill>
              </a:rPr>
              <a:t>Comenzamos  a crear el cuerpo. </a:t>
            </a:r>
          </a:p>
          <a:p>
            <a:pPr algn="just"/>
            <a:endParaRPr lang="es-CL" sz="2200" dirty="0">
              <a:solidFill>
                <a:schemeClr val="bg1"/>
              </a:solidFill>
            </a:endParaRPr>
          </a:p>
          <a:p>
            <a:pPr algn="just">
              <a:buFont typeface="Wingdings"/>
              <a:buChar char="à"/>
            </a:pPr>
            <a:r>
              <a:rPr lang="es-CL" sz="2200" dirty="0">
                <a:solidFill>
                  <a:schemeClr val="bg1"/>
                </a:solidFill>
              </a:rPr>
              <a:t>Para crear el cuerpo se utiliza una tela encontrada, con ella se hace una pequeña almohada de forma triangular.</a:t>
            </a:r>
          </a:p>
          <a:p>
            <a:pPr algn="just"/>
            <a:endParaRPr lang="es-CL" sz="2200" dirty="0">
              <a:solidFill>
                <a:schemeClr val="bg1"/>
              </a:solidFill>
            </a:endParaRPr>
          </a:p>
          <a:p>
            <a:pPr algn="just">
              <a:buFont typeface="Wingdings"/>
              <a:buChar char="à"/>
            </a:pPr>
            <a:r>
              <a:rPr lang="es-CL" sz="2200" dirty="0">
                <a:solidFill>
                  <a:schemeClr val="bg1"/>
                </a:solidFill>
              </a:rPr>
              <a:t>Luego con unos palitos se realizan los brazos y piernas.</a:t>
            </a:r>
          </a:p>
          <a:p>
            <a:pPr algn="just">
              <a:buFont typeface="Wingdings"/>
              <a:buChar char="à"/>
            </a:pPr>
            <a:endParaRPr lang="es-CL" sz="2200" dirty="0">
              <a:solidFill>
                <a:schemeClr val="bg1"/>
              </a:solidFill>
            </a:endParaRPr>
          </a:p>
        </p:txBody>
      </p:sp>
      <p:pic>
        <p:nvPicPr>
          <p:cNvPr id="5" name="4 Imagen" descr="WhatsApp Image 2020-05-29 at 14.53.18.jpeg"/>
          <p:cNvPicPr>
            <a:picLocks noChangeAspect="1"/>
          </p:cNvPicPr>
          <p:nvPr/>
        </p:nvPicPr>
        <p:blipFill>
          <a:blip r:embed="rId2"/>
          <a:srcRect b="20000"/>
          <a:stretch>
            <a:fillRect/>
          </a:stretch>
        </p:blipFill>
        <p:spPr>
          <a:xfrm>
            <a:off x="5004048" y="260648"/>
            <a:ext cx="2313351" cy="3287288"/>
          </a:xfrm>
          <a:prstGeom prst="rect">
            <a:avLst/>
          </a:prstGeom>
          <a:ln>
            <a:solidFill>
              <a:srgbClr val="FFFF66"/>
            </a:solidFill>
          </a:ln>
        </p:spPr>
      </p:pic>
      <p:pic>
        <p:nvPicPr>
          <p:cNvPr id="7" name="6 Imagen" descr="WhatsApp Image 2020-05-29 at 15.07.05.jpeg"/>
          <p:cNvPicPr>
            <a:picLocks noChangeAspect="1"/>
          </p:cNvPicPr>
          <p:nvPr/>
        </p:nvPicPr>
        <p:blipFill>
          <a:blip r:embed="rId3"/>
          <a:srcRect l="2202" t="9893" b="24305"/>
          <a:stretch>
            <a:fillRect/>
          </a:stretch>
        </p:blipFill>
        <p:spPr>
          <a:xfrm>
            <a:off x="5796135" y="2996952"/>
            <a:ext cx="3009035" cy="3596164"/>
          </a:xfrm>
          <a:prstGeom prst="rect">
            <a:avLst/>
          </a:prstGeom>
          <a:ln>
            <a:solidFill>
              <a:srgbClr val="FFFF66"/>
            </a:solidFill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4282" y="428604"/>
            <a:ext cx="3925670" cy="984172"/>
          </a:xfrm>
          <a:solidFill>
            <a:srgbClr val="53B3AE"/>
          </a:solidFill>
          <a:ln w="28575" cmpd="sng">
            <a:solidFill>
              <a:srgbClr val="FAE162"/>
            </a:solidFill>
          </a:ln>
        </p:spPr>
        <p:txBody>
          <a:bodyPr>
            <a:normAutofit fontScale="90000"/>
          </a:bodyPr>
          <a:lstStyle/>
          <a:p>
            <a:r>
              <a:rPr lang="es-ES" sz="3600" dirty="0">
                <a:latin typeface="Helvetica"/>
              </a:rPr>
              <a:t>Escultura terminada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4679843" y="5805264"/>
            <a:ext cx="3286148" cy="646331"/>
          </a:xfrm>
          <a:prstGeom prst="rect">
            <a:avLst/>
          </a:prstGeom>
          <a:solidFill>
            <a:schemeClr val="tx1"/>
          </a:solidFill>
          <a:ln w="28575" cmpd="sng">
            <a:solidFill>
              <a:srgbClr val="53B3AE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Inspirada en el mito La Pincoya  de Chiloé. 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4644008" y="476672"/>
            <a:ext cx="3672408" cy="5139869"/>
          </a:xfrm>
          <a:prstGeom prst="rect">
            <a:avLst/>
          </a:prstGeom>
          <a:solidFill>
            <a:srgbClr val="53B3AE"/>
          </a:solidFill>
          <a:ln>
            <a:solidFill>
              <a:srgbClr val="FAE162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sz="2200" dirty="0">
                <a:solidFill>
                  <a:schemeClr val="bg1"/>
                </a:solidFill>
                <a:sym typeface="Wingdings"/>
              </a:rPr>
              <a:t> Luego que está todo pegado, con un paño encontrado de color verde creamos la vestimenta del personaje.</a:t>
            </a:r>
          </a:p>
          <a:p>
            <a:pPr algn="just"/>
            <a:endParaRPr lang="es-ES" sz="2200" dirty="0">
              <a:solidFill>
                <a:schemeClr val="bg1"/>
              </a:solidFill>
              <a:sym typeface="Wingdings"/>
            </a:endParaRPr>
          </a:p>
          <a:p>
            <a:pPr algn="just"/>
            <a:endParaRPr lang="es-ES" sz="2200" dirty="0">
              <a:solidFill>
                <a:schemeClr val="bg1"/>
              </a:solidFill>
              <a:sym typeface="Wingdings"/>
            </a:endParaRPr>
          </a:p>
          <a:p>
            <a:pPr algn="just">
              <a:buFont typeface="Wingdings"/>
              <a:buChar char="à"/>
            </a:pPr>
            <a:r>
              <a:rPr lang="es-ES" sz="2200" dirty="0">
                <a:solidFill>
                  <a:schemeClr val="bg1"/>
                </a:solidFill>
                <a:sym typeface="Wingdings"/>
              </a:rPr>
              <a:t>La tela se corta en forma de hojas y se va pegando una a una sobre el cuerpo.</a:t>
            </a:r>
          </a:p>
          <a:p>
            <a:pPr algn="just">
              <a:buFont typeface="Wingdings"/>
              <a:buChar char="à"/>
            </a:pPr>
            <a:endParaRPr lang="es-ES" sz="2200" dirty="0">
              <a:solidFill>
                <a:schemeClr val="bg1"/>
              </a:solidFill>
              <a:sym typeface="Wingdings"/>
            </a:endParaRPr>
          </a:p>
          <a:p>
            <a:pPr algn="just">
              <a:buFont typeface="Wingdings"/>
              <a:buChar char="à"/>
            </a:pPr>
            <a:r>
              <a:rPr lang="es-ES" sz="2200" dirty="0">
                <a:solidFill>
                  <a:schemeClr val="bg1"/>
                </a:solidFill>
                <a:sym typeface="Wingdings"/>
              </a:rPr>
              <a:t>Al finalizar, le tomas una fotografía a tu personaje y se la envías a la profesora.</a:t>
            </a:r>
          </a:p>
          <a:p>
            <a:pPr algn="just"/>
            <a:endParaRPr lang="es-ES" sz="2000" dirty="0">
              <a:solidFill>
                <a:schemeClr val="bg1"/>
              </a:solidFill>
              <a:sym typeface="Wingdings"/>
            </a:endParaRPr>
          </a:p>
        </p:txBody>
      </p:sp>
      <p:pic>
        <p:nvPicPr>
          <p:cNvPr id="8" name="7 Imagen" descr="Sin título.jpg"/>
          <p:cNvPicPr>
            <a:picLocks noChangeAspect="1"/>
          </p:cNvPicPr>
          <p:nvPr/>
        </p:nvPicPr>
        <p:blipFill>
          <a:blip r:embed="rId2"/>
          <a:srcRect l="4596" t="5536"/>
          <a:stretch>
            <a:fillRect/>
          </a:stretch>
        </p:blipFill>
        <p:spPr>
          <a:xfrm>
            <a:off x="357158" y="1785926"/>
            <a:ext cx="3643338" cy="4491578"/>
          </a:xfrm>
          <a:prstGeom prst="rect">
            <a:avLst/>
          </a:prstGeom>
          <a:ln w="57150" cmpd="sng">
            <a:solidFill>
              <a:srgbClr val="FAE162"/>
            </a:solidFill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14282" y="1214422"/>
            <a:ext cx="8715436" cy="4708981"/>
          </a:xfrm>
          <a:prstGeom prst="rect">
            <a:avLst/>
          </a:prstGeom>
          <a:solidFill>
            <a:srgbClr val="53B3AE"/>
          </a:solidFill>
        </p:spPr>
        <p:txBody>
          <a:bodyPr wrap="square">
            <a:spAutoFit/>
          </a:bodyPr>
          <a:lstStyle/>
          <a:p>
            <a:r>
              <a:rPr lang="es-ES" sz="2800">
                <a:solidFill>
                  <a:schemeClr val="bg1"/>
                </a:solidFill>
              </a:rPr>
              <a:t>LINKS DE REFERENCIA:</a:t>
            </a:r>
            <a:endParaRPr lang="es-ES" sz="2800" dirty="0">
              <a:solidFill>
                <a:schemeClr val="bg1"/>
              </a:solidFill>
            </a:endParaRPr>
          </a:p>
          <a:p>
            <a:pPr algn="just"/>
            <a:endParaRPr lang="es-ES" sz="2800" dirty="0">
              <a:solidFill>
                <a:schemeClr val="bg1"/>
              </a:solidFill>
            </a:endParaRPr>
          </a:p>
          <a:p>
            <a:pPr algn="just"/>
            <a:r>
              <a:rPr lang="es-ES" dirty="0">
                <a:solidFill>
                  <a:schemeClr val="bg1"/>
                </a:solidFill>
              </a:rPr>
              <a:t>Icarito (S/F). Mitos y leyendas de </a:t>
            </a:r>
            <a:r>
              <a:rPr lang="es-ES" dirty="0" err="1">
                <a:solidFill>
                  <a:schemeClr val="bg1"/>
                </a:solidFill>
              </a:rPr>
              <a:t>Chiloe</a:t>
            </a:r>
            <a:r>
              <a:rPr lang="es-ES" dirty="0">
                <a:solidFill>
                  <a:schemeClr val="bg1"/>
                </a:solidFill>
              </a:rPr>
              <a:t>. Recuperado de </a:t>
            </a:r>
            <a:r>
              <a:rPr lang="es-ES" dirty="0">
                <a:solidFill>
                  <a:schemeClr val="bg1"/>
                </a:solidFill>
                <a:hlinkClick r:id="rId2"/>
              </a:rPr>
              <a:t>http://www.icarito.cl/2009/12/121-4946-9-mitos-y-leyendas-de-chiloe.shtml/</a:t>
            </a:r>
            <a:endParaRPr lang="es-ES" dirty="0">
              <a:solidFill>
                <a:schemeClr val="bg1"/>
              </a:solidFill>
            </a:endParaRPr>
          </a:p>
          <a:p>
            <a:pPr algn="just"/>
            <a:endParaRPr lang="es-ES" dirty="0">
              <a:solidFill>
                <a:schemeClr val="bg1"/>
              </a:solidFill>
            </a:endParaRPr>
          </a:p>
          <a:p>
            <a:pPr algn="just"/>
            <a:r>
              <a:rPr lang="es-ES" dirty="0">
                <a:solidFill>
                  <a:schemeClr val="bg1"/>
                </a:solidFill>
              </a:rPr>
              <a:t>Icarito (S/F). Mitos y leyendas. Recuperado de </a:t>
            </a:r>
            <a:r>
              <a:rPr lang="es-ES" dirty="0">
                <a:solidFill>
                  <a:schemeClr val="bg1"/>
                </a:solidFill>
                <a:hlinkClick r:id="rId3"/>
              </a:rPr>
              <a:t>http://www.icarito.cl/2009/12/53-5818-9-mito-y-leyenda.shtml/</a:t>
            </a:r>
            <a:endParaRPr lang="es-ES" dirty="0">
              <a:solidFill>
                <a:schemeClr val="bg1"/>
              </a:solidFill>
            </a:endParaRPr>
          </a:p>
          <a:p>
            <a:pPr algn="just"/>
            <a:endParaRPr lang="es-ES" dirty="0">
              <a:solidFill>
                <a:schemeClr val="bg1"/>
              </a:solidFill>
            </a:endParaRPr>
          </a:p>
          <a:p>
            <a:pPr algn="just"/>
            <a:r>
              <a:rPr lang="es-ES" dirty="0">
                <a:solidFill>
                  <a:schemeClr val="bg1"/>
                </a:solidFill>
              </a:rPr>
              <a:t>Cárdenas, R. (1998). El libro de la mitología. Recuperado de </a:t>
            </a:r>
            <a:r>
              <a:rPr lang="es-ES" dirty="0">
                <a:solidFill>
                  <a:schemeClr val="bg1"/>
                </a:solidFill>
                <a:hlinkClick r:id="rId4"/>
              </a:rPr>
              <a:t>http://www.memoriachilena.gob.cl/archivos2/pdfs/MC0008652.pdf</a:t>
            </a:r>
            <a:endParaRPr lang="es-ES" dirty="0">
              <a:solidFill>
                <a:schemeClr val="bg1"/>
              </a:solidFill>
            </a:endParaRPr>
          </a:p>
          <a:p>
            <a:pPr algn="just"/>
            <a:endParaRPr lang="es-ES" sz="2800" dirty="0">
              <a:solidFill>
                <a:schemeClr val="bg1"/>
              </a:solidFill>
            </a:endParaRPr>
          </a:p>
          <a:p>
            <a:pPr algn="just">
              <a:buNone/>
            </a:pPr>
            <a:r>
              <a:rPr lang="es-ES" sz="2400" dirty="0">
                <a:solidFill>
                  <a:schemeClr val="bg1"/>
                </a:solidFill>
              </a:rPr>
              <a:t>Esta presentación ha sido realizada por Gloria Rubilar, en el contexto de la Práctica Digital de la Pedagogía en Artes de la Universidad Alberto Hurtado.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78617" y="274638"/>
            <a:ext cx="8186766" cy="939784"/>
          </a:xfrm>
          <a:solidFill>
            <a:srgbClr val="53B3AE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br>
              <a:rPr lang="es-ES" dirty="0">
                <a:latin typeface="Helvetica"/>
                <a:cs typeface="Helvetica"/>
              </a:rPr>
            </a:br>
            <a:r>
              <a:rPr lang="es-ES" dirty="0">
                <a:solidFill>
                  <a:schemeClr val="tx1"/>
                </a:solidFill>
                <a:latin typeface="Helvetica"/>
                <a:cs typeface="Helvetica"/>
              </a:rPr>
              <a:t>Tren tren y </a:t>
            </a:r>
            <a:r>
              <a:rPr lang="es-ES" dirty="0" err="1">
                <a:solidFill>
                  <a:schemeClr val="tx1"/>
                </a:solidFill>
                <a:latin typeface="Helvetica"/>
                <a:cs typeface="Helvetica"/>
              </a:rPr>
              <a:t>Cai</a:t>
            </a:r>
            <a:r>
              <a:rPr lang="es-ES" dirty="0">
                <a:solidFill>
                  <a:schemeClr val="tx1"/>
                </a:solidFill>
                <a:latin typeface="Helvetica"/>
                <a:cs typeface="Helvetica"/>
              </a:rPr>
              <a:t> </a:t>
            </a:r>
            <a:r>
              <a:rPr lang="es-ES" dirty="0" err="1">
                <a:solidFill>
                  <a:schemeClr val="tx1"/>
                </a:solidFill>
                <a:latin typeface="Helvetica"/>
                <a:cs typeface="Helvetica"/>
              </a:rPr>
              <a:t>Cai</a:t>
            </a:r>
            <a:r>
              <a:rPr lang="es-ES" dirty="0">
                <a:solidFill>
                  <a:schemeClr val="tx1"/>
                </a:solidFill>
                <a:latin typeface="Helvetica"/>
                <a:cs typeface="Helvetica"/>
              </a:rPr>
              <a:t> </a:t>
            </a:r>
            <a:r>
              <a:rPr lang="es-ES" dirty="0" err="1">
                <a:solidFill>
                  <a:schemeClr val="tx1"/>
                </a:solidFill>
                <a:latin typeface="Helvetica"/>
                <a:cs typeface="Helvetica"/>
              </a:rPr>
              <a:t>Vilú</a:t>
            </a:r>
            <a:br>
              <a:rPr lang="es-ES" dirty="0">
                <a:solidFill>
                  <a:schemeClr val="tx1"/>
                </a:solidFill>
                <a:latin typeface="Helvetica"/>
                <a:cs typeface="Helvetica"/>
              </a:rPr>
            </a:br>
            <a:endParaRPr lang="es-ES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611560" y="6021288"/>
            <a:ext cx="7992888" cy="369332"/>
          </a:xfrm>
          <a:prstGeom prst="rect">
            <a:avLst/>
          </a:prstGeom>
          <a:solidFill>
            <a:srgbClr val="53B3AE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ES" dirty="0">
                <a:hlinkClick r:id="rId2"/>
              </a:rPr>
              <a:t>https://www.youtube.com/watch?v=lyIlf9Aq614&amp;t=100s</a:t>
            </a:r>
            <a:endParaRPr lang="es-E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lum contrast="40000"/>
          </a:blip>
          <a:srcRect l="8821" t="54815" r="68943" b="23633"/>
          <a:stretch>
            <a:fillRect/>
          </a:stretch>
        </p:blipFill>
        <p:spPr bwMode="auto">
          <a:xfrm>
            <a:off x="545941" y="1400681"/>
            <a:ext cx="7986499" cy="4351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2010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928662" y="2071678"/>
            <a:ext cx="7488832" cy="1446550"/>
          </a:xfrm>
          <a:prstGeom prst="rect">
            <a:avLst/>
          </a:prstGeom>
          <a:solidFill>
            <a:srgbClr val="53B3AE"/>
          </a:solidFill>
        </p:spPr>
        <p:txBody>
          <a:bodyPr wrap="square">
            <a:spAutoFit/>
          </a:bodyPr>
          <a:lstStyle/>
          <a:p>
            <a:pPr algn="ctr"/>
            <a:r>
              <a:rPr lang="es-ES" sz="4400" dirty="0"/>
              <a:t>¿Cuál es la diferencia entre un mito y una leyenda? </a:t>
            </a:r>
          </a:p>
        </p:txBody>
      </p:sp>
    </p:spTree>
    <p:extLst>
      <p:ext uri="{BB962C8B-B14F-4D97-AF65-F5344CB8AC3E}">
        <p14:creationId xmlns:p14="http://schemas.microsoft.com/office/powerpoint/2010/main" val="4026514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786314" y="1714488"/>
            <a:ext cx="4000528" cy="4924424"/>
          </a:xfrm>
          <a:prstGeom prst="rect">
            <a:avLst/>
          </a:prstGeom>
          <a:solidFill>
            <a:srgbClr val="FAE162"/>
          </a:solidFill>
        </p:spPr>
        <p:txBody>
          <a:bodyPr wrap="square">
            <a:spAutoFit/>
          </a:bodyPr>
          <a:lstStyle/>
          <a:p>
            <a:pPr algn="ctr"/>
            <a:r>
              <a:rPr lang="es-ES" sz="2800" dirty="0">
                <a:solidFill>
                  <a:schemeClr val="bg1"/>
                </a:solidFill>
              </a:rPr>
              <a:t>La</a:t>
            </a:r>
            <a:r>
              <a:rPr lang="es-ES" sz="2800" b="1" dirty="0">
                <a:solidFill>
                  <a:schemeClr val="bg1"/>
                </a:solidFill>
              </a:rPr>
              <a:t> leyenda</a:t>
            </a:r>
            <a:r>
              <a:rPr lang="es-ES" sz="2800" dirty="0">
                <a:solidFill>
                  <a:schemeClr val="bg1"/>
                </a:solidFill>
              </a:rPr>
              <a:t>:</a:t>
            </a:r>
          </a:p>
          <a:p>
            <a:pPr algn="ctr"/>
            <a:r>
              <a:rPr lang="es-ES" sz="2200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s-CL" sz="2200" dirty="0">
                <a:solidFill>
                  <a:schemeClr val="bg1"/>
                </a:solidFill>
              </a:rPr>
              <a:t>-Cuenta un hecho real o fabuloso,  y a este hecho lo adorna y le incorpora elementos fantásticos e imaginarios (no reales).</a:t>
            </a:r>
            <a:endParaRPr lang="es-ES" sz="2200" dirty="0">
              <a:solidFill>
                <a:schemeClr val="bg1"/>
              </a:solidFill>
            </a:endParaRPr>
          </a:p>
          <a:p>
            <a:pPr algn="ctr"/>
            <a:endParaRPr lang="es-ES" sz="2200" dirty="0">
              <a:solidFill>
                <a:schemeClr val="bg1"/>
              </a:solidFill>
            </a:endParaRPr>
          </a:p>
          <a:p>
            <a:pPr algn="ctr"/>
            <a:r>
              <a:rPr lang="es-ES" sz="2200" dirty="0">
                <a:solidFill>
                  <a:schemeClr val="bg1"/>
                </a:solidFill>
              </a:rPr>
              <a:t>-Aunque se parte de situaciones históricamente reales, también es posible encontrarse con leyendas que mezclan la ficción con hechos reales.</a:t>
            </a:r>
          </a:p>
          <a:p>
            <a:pPr algn="just"/>
            <a:endParaRPr lang="es-ES" sz="2200" dirty="0">
              <a:solidFill>
                <a:schemeClr val="bg1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214282" y="1700808"/>
            <a:ext cx="3853662" cy="4924424"/>
          </a:xfrm>
          <a:prstGeom prst="rect">
            <a:avLst/>
          </a:prstGeom>
          <a:solidFill>
            <a:srgbClr val="53B3AE"/>
          </a:solidFill>
        </p:spPr>
        <p:txBody>
          <a:bodyPr wrap="square">
            <a:spAutoFit/>
          </a:bodyPr>
          <a:lstStyle/>
          <a:p>
            <a:pPr algn="ctr"/>
            <a:r>
              <a:rPr lang="es-ES" sz="2800" dirty="0">
                <a:solidFill>
                  <a:schemeClr val="bg1"/>
                </a:solidFill>
              </a:rPr>
              <a:t>El </a:t>
            </a:r>
            <a:r>
              <a:rPr lang="es-ES" sz="2800" b="1" dirty="0">
                <a:solidFill>
                  <a:schemeClr val="bg1"/>
                </a:solidFill>
              </a:rPr>
              <a:t>mito:</a:t>
            </a:r>
          </a:p>
          <a:p>
            <a:pPr algn="ctr"/>
            <a:endParaRPr lang="es-ES" sz="2200" b="1" dirty="0">
              <a:solidFill>
                <a:schemeClr val="bg1"/>
              </a:solidFill>
            </a:endParaRPr>
          </a:p>
          <a:p>
            <a:pPr algn="ctr"/>
            <a:r>
              <a:rPr lang="es-ES" sz="2200" b="1" dirty="0">
                <a:solidFill>
                  <a:schemeClr val="bg1"/>
                </a:solidFill>
              </a:rPr>
              <a:t>-</a:t>
            </a:r>
            <a:r>
              <a:rPr lang="es-ES" sz="2200" dirty="0">
                <a:solidFill>
                  <a:schemeClr val="bg1"/>
                </a:solidFill>
              </a:rPr>
              <a:t>Describe y retrata el origen de los elementos y aspectos básicos de una cultura.</a:t>
            </a:r>
          </a:p>
          <a:p>
            <a:pPr algn="ctr"/>
            <a:endParaRPr lang="es-ES" sz="2200" dirty="0">
              <a:solidFill>
                <a:schemeClr val="bg1"/>
              </a:solidFill>
            </a:endParaRPr>
          </a:p>
          <a:p>
            <a:pPr algn="ctr"/>
            <a:r>
              <a:rPr lang="es-ES" sz="2200" dirty="0">
                <a:solidFill>
                  <a:schemeClr val="bg1"/>
                </a:solidFill>
              </a:rPr>
              <a:t>-Relata hechos maravillosos protagonizados por personajes sobrenaturales (dioses, semidioses, monstruos) o extraordinarios (héroes).</a:t>
            </a:r>
          </a:p>
          <a:p>
            <a:pPr algn="ctr"/>
            <a:endParaRPr lang="es-ES" sz="2200" dirty="0">
              <a:solidFill>
                <a:schemeClr val="bg1"/>
              </a:solidFill>
            </a:endParaRPr>
          </a:p>
          <a:p>
            <a:pPr algn="just"/>
            <a:endParaRPr lang="es-ES" sz="2200" dirty="0">
              <a:solidFill>
                <a:schemeClr val="bg1"/>
              </a:solidFill>
            </a:endParaRPr>
          </a:p>
          <a:p>
            <a:pPr algn="just"/>
            <a:endParaRPr lang="es-ES" sz="2200" dirty="0">
              <a:solidFill>
                <a:schemeClr val="bg1"/>
              </a:solidFill>
            </a:endParaRPr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solidFill>
            <a:srgbClr val="3366FF">
              <a:alpha val="3000"/>
            </a:srgbClr>
          </a:solidFill>
        </p:spPr>
        <p:txBody>
          <a:bodyPr/>
          <a:lstStyle/>
          <a:p>
            <a:r>
              <a:rPr lang="es-ES" dirty="0"/>
              <a:t>DEFINICIONES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332656"/>
            <a:ext cx="7859216" cy="850106"/>
          </a:xfrm>
          <a:solidFill>
            <a:srgbClr val="FAE16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ES" sz="3200" dirty="0">
                <a:solidFill>
                  <a:schemeClr val="bg1"/>
                </a:solidFill>
                <a:latin typeface="Helvetica"/>
                <a:cs typeface="Helvetica"/>
              </a:rPr>
              <a:t>Diferencia entre un mito y una leyenda</a:t>
            </a:r>
          </a:p>
        </p:txBody>
      </p:sp>
      <p:sp>
        <p:nvSpPr>
          <p:cNvPr id="13" name="12 Elipse"/>
          <p:cNvSpPr/>
          <p:nvPr/>
        </p:nvSpPr>
        <p:spPr>
          <a:xfrm>
            <a:off x="2483768" y="2564904"/>
            <a:ext cx="2000264" cy="128588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Personajes ficticios, simbólicos</a:t>
            </a:r>
          </a:p>
        </p:txBody>
      </p:sp>
      <p:sp>
        <p:nvSpPr>
          <p:cNvPr id="15" name="14 Elipse"/>
          <p:cNvSpPr/>
          <p:nvPr/>
        </p:nvSpPr>
        <p:spPr>
          <a:xfrm>
            <a:off x="4860032" y="4581128"/>
            <a:ext cx="1928826" cy="1357322"/>
          </a:xfrm>
          <a:prstGeom prst="ellipse">
            <a:avLst/>
          </a:prstGeom>
          <a:solidFill>
            <a:srgbClr val="53B3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latin typeface="Calibri" pitchFamily="34" charset="0"/>
                <a:cs typeface="Calibri" pitchFamily="34" charset="0"/>
              </a:rPr>
              <a:t>Personajes reales o basados  en reales</a:t>
            </a:r>
          </a:p>
        </p:txBody>
      </p:sp>
      <p:sp>
        <p:nvSpPr>
          <p:cNvPr id="23" name="22 Elipse"/>
          <p:cNvSpPr/>
          <p:nvPr/>
        </p:nvSpPr>
        <p:spPr>
          <a:xfrm>
            <a:off x="251520" y="2564904"/>
            <a:ext cx="1928826" cy="128588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Trata de explicar el origen del mundo</a:t>
            </a:r>
          </a:p>
        </p:txBody>
      </p:sp>
      <p:sp>
        <p:nvSpPr>
          <p:cNvPr id="24" name="23 Elipse"/>
          <p:cNvSpPr/>
          <p:nvPr/>
        </p:nvSpPr>
        <p:spPr>
          <a:xfrm>
            <a:off x="214282" y="4643446"/>
            <a:ext cx="2214578" cy="135732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Suceden en lugares ficticios </a:t>
            </a:r>
          </a:p>
        </p:txBody>
      </p:sp>
      <p:sp>
        <p:nvSpPr>
          <p:cNvPr id="25" name="24 Elipse"/>
          <p:cNvSpPr/>
          <p:nvPr/>
        </p:nvSpPr>
        <p:spPr>
          <a:xfrm>
            <a:off x="2571736" y="4643446"/>
            <a:ext cx="2000264" cy="135732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/>
              <a:t>Forman parte de un entramado complejo</a:t>
            </a:r>
          </a:p>
        </p:txBody>
      </p:sp>
      <p:sp>
        <p:nvSpPr>
          <p:cNvPr id="28" name="27 Elipse"/>
          <p:cNvSpPr/>
          <p:nvPr/>
        </p:nvSpPr>
        <p:spPr>
          <a:xfrm>
            <a:off x="6948264" y="4653136"/>
            <a:ext cx="2000264" cy="1357322"/>
          </a:xfrm>
          <a:prstGeom prst="ellipse">
            <a:avLst/>
          </a:prstGeom>
          <a:solidFill>
            <a:srgbClr val="53B3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Trata de presentar y enseñar </a:t>
            </a:r>
          </a:p>
        </p:txBody>
      </p:sp>
      <p:sp>
        <p:nvSpPr>
          <p:cNvPr id="29" name="28 Elipse"/>
          <p:cNvSpPr/>
          <p:nvPr/>
        </p:nvSpPr>
        <p:spPr>
          <a:xfrm>
            <a:off x="4644008" y="2420888"/>
            <a:ext cx="2000264" cy="1357322"/>
          </a:xfrm>
          <a:prstGeom prst="ellipse">
            <a:avLst/>
          </a:prstGeom>
          <a:solidFill>
            <a:srgbClr val="53B3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/>
              <a:t>Son una narración tradicional, basada en la realidad</a:t>
            </a:r>
          </a:p>
        </p:txBody>
      </p:sp>
      <p:sp>
        <p:nvSpPr>
          <p:cNvPr id="30" name="29 Elipse"/>
          <p:cNvSpPr/>
          <p:nvPr/>
        </p:nvSpPr>
        <p:spPr>
          <a:xfrm>
            <a:off x="6804248" y="2420888"/>
            <a:ext cx="2071702" cy="1428760"/>
          </a:xfrm>
          <a:prstGeom prst="ellipse">
            <a:avLst/>
          </a:prstGeom>
          <a:solidFill>
            <a:srgbClr val="53B3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/>
              <a:t>Sucede en un tiempo real, histórico  o lugares reconocibles</a:t>
            </a:r>
          </a:p>
        </p:txBody>
      </p:sp>
      <p:sp>
        <p:nvSpPr>
          <p:cNvPr id="33" name="32 Rectángulo"/>
          <p:cNvSpPr/>
          <p:nvPr/>
        </p:nvSpPr>
        <p:spPr>
          <a:xfrm>
            <a:off x="1500166" y="1643050"/>
            <a:ext cx="2000264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/>
              <a:t>Mitos</a:t>
            </a:r>
          </a:p>
        </p:txBody>
      </p:sp>
      <p:sp>
        <p:nvSpPr>
          <p:cNvPr id="34" name="33 Rectángulo"/>
          <p:cNvSpPr/>
          <p:nvPr/>
        </p:nvSpPr>
        <p:spPr>
          <a:xfrm>
            <a:off x="5715008" y="1643050"/>
            <a:ext cx="2000264" cy="500066"/>
          </a:xfrm>
          <a:prstGeom prst="rect">
            <a:avLst/>
          </a:prstGeom>
          <a:solidFill>
            <a:srgbClr val="53B3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/>
              <a:t>Leyenda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23" grpId="0" animBg="1"/>
      <p:bldP spid="24" grpId="0" animBg="1"/>
      <p:bldP spid="25" grpId="0" animBg="1"/>
      <p:bldP spid="28" grpId="0" animBg="1"/>
      <p:bldP spid="29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53B3AE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br>
              <a:rPr lang="es-ES" dirty="0">
                <a:solidFill>
                  <a:srgbClr val="8A0000"/>
                </a:solidFill>
              </a:rPr>
            </a:br>
            <a:r>
              <a:rPr lang="es-ES" sz="5300" dirty="0">
                <a:solidFill>
                  <a:srgbClr val="FFFFFF"/>
                </a:solidFill>
                <a:latin typeface="Helvetica"/>
                <a:cs typeface="Helvetica"/>
              </a:rPr>
              <a:t>Mitología chilota</a:t>
            </a:r>
            <a:br>
              <a:rPr lang="es-ES" dirty="0">
                <a:solidFill>
                  <a:srgbClr val="8A0000"/>
                </a:solidFill>
                <a:latin typeface="Helvetica"/>
                <a:cs typeface="Helvetica"/>
              </a:rPr>
            </a:br>
            <a:endParaRPr lang="es-ES" dirty="0">
              <a:solidFill>
                <a:srgbClr val="8A0000"/>
              </a:solidFill>
              <a:latin typeface="Helvetica"/>
              <a:cs typeface="Helvetica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51520" y="2060848"/>
            <a:ext cx="3998248" cy="3816429"/>
          </a:xfrm>
          <a:prstGeom prst="rect">
            <a:avLst/>
          </a:prstGeom>
          <a:solidFill>
            <a:srgbClr val="53B3AE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es-ES" sz="2200" dirty="0">
                <a:solidFill>
                  <a:schemeClr val="bg1"/>
                </a:solidFill>
              </a:rPr>
              <a:t>La mitología chilota se formó a partir de la mezcla de:</a:t>
            </a:r>
          </a:p>
          <a:p>
            <a:pPr algn="just">
              <a:buNone/>
            </a:pPr>
            <a:endParaRPr lang="es-ES" sz="2200" dirty="0">
              <a:solidFill>
                <a:schemeClr val="bg1"/>
              </a:solidFill>
            </a:endParaRPr>
          </a:p>
          <a:p>
            <a:pPr marL="342900" indent="-342900" algn="ctr">
              <a:buFont typeface="Wingdings" charset="0"/>
              <a:buChar char="à"/>
            </a:pPr>
            <a:r>
              <a:rPr lang="es-ES" sz="2200" b="1" dirty="0">
                <a:solidFill>
                  <a:schemeClr val="bg1"/>
                </a:solidFill>
              </a:rPr>
              <a:t>antiguas religiones </a:t>
            </a:r>
            <a:r>
              <a:rPr lang="es-ES" sz="2200" dirty="0">
                <a:solidFill>
                  <a:schemeClr val="bg1"/>
                </a:solidFill>
              </a:rPr>
              <a:t>de los pueblos indígenas (</a:t>
            </a:r>
            <a:r>
              <a:rPr lang="es-ES" sz="2200" dirty="0" err="1">
                <a:solidFill>
                  <a:schemeClr val="bg1"/>
                </a:solidFill>
              </a:rPr>
              <a:t>chonos</a:t>
            </a:r>
            <a:r>
              <a:rPr lang="es-ES" sz="2200" dirty="0">
                <a:solidFill>
                  <a:schemeClr val="bg1"/>
                </a:solidFill>
              </a:rPr>
              <a:t> y huilliches) que habitaron esta zona.</a:t>
            </a:r>
          </a:p>
          <a:p>
            <a:pPr marL="342900" indent="-342900" algn="ctr">
              <a:buFont typeface="Wingdings" charset="0"/>
              <a:buChar char="à"/>
            </a:pPr>
            <a:endParaRPr lang="es-ES" sz="2200" dirty="0">
              <a:solidFill>
                <a:schemeClr val="bg1"/>
              </a:solidFill>
            </a:endParaRPr>
          </a:p>
          <a:p>
            <a:pPr algn="ctr"/>
            <a:r>
              <a:rPr lang="es-ES" sz="2200" dirty="0">
                <a:solidFill>
                  <a:schemeClr val="bg1"/>
                </a:solidFill>
                <a:sym typeface="Wingdings"/>
              </a:rPr>
              <a:t></a:t>
            </a:r>
            <a:r>
              <a:rPr lang="es-ES" sz="2200" dirty="0">
                <a:solidFill>
                  <a:schemeClr val="bg1"/>
                </a:solidFill>
              </a:rPr>
              <a:t> </a:t>
            </a:r>
            <a:r>
              <a:rPr lang="es-ES" sz="2200" b="1" dirty="0">
                <a:solidFill>
                  <a:schemeClr val="bg1"/>
                </a:solidFill>
              </a:rPr>
              <a:t>leyendas y supersticiones </a:t>
            </a:r>
            <a:r>
              <a:rPr lang="es-ES" sz="2200" dirty="0">
                <a:solidFill>
                  <a:schemeClr val="bg1"/>
                </a:solidFill>
              </a:rPr>
              <a:t>traídas por los conquistadores españoles </a:t>
            </a:r>
          </a:p>
        </p:txBody>
      </p:sp>
      <p:pic>
        <p:nvPicPr>
          <p:cNvPr id="1026" name="Picture 2" descr="CHILOE&quot; Claudia Villanueva Ríos - Artelista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0263" y="2132856"/>
            <a:ext cx="4170886" cy="3384376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4499992" y="5661248"/>
            <a:ext cx="4429156" cy="346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4436" rIns="0" bIns="115851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s-ES" sz="1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+mj-lt"/>
                <a:cs typeface="Arial" pitchFamily="34" charset="0"/>
              </a:rPr>
              <a:t>Claudia Villanueva Ríos Chile (2007),</a:t>
            </a:r>
            <a:r>
              <a:rPr kumimoji="0" lang="es-ES" sz="1200" b="0" i="0" u="none" strike="noStrike" cap="none" normalizeH="0" dirty="0">
                <a:ln>
                  <a:noFill/>
                </a:ln>
                <a:solidFill>
                  <a:srgbClr val="FFFFFF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es-ES" sz="12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+mj-lt"/>
                <a:cs typeface="Arial" pitchFamily="34" charset="0"/>
              </a:rPr>
              <a:t>"CHILOE“</a:t>
            </a:r>
            <a:r>
              <a:rPr kumimoji="0" lang="es-ES" sz="1200" b="1" i="0" u="none" strike="noStrike" cap="none" normalizeH="0" dirty="0">
                <a:ln>
                  <a:noFill/>
                </a:ln>
                <a:solidFill>
                  <a:srgbClr val="FFFFFF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es-ES" sz="12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+mj-lt"/>
                <a:cs typeface="Arial" pitchFamily="34" charset="0"/>
              </a:rPr>
              <a:t>(pintura), </a:t>
            </a:r>
            <a:r>
              <a:rPr lang="es-ES" sz="1200" b="1" dirty="0">
                <a:solidFill>
                  <a:srgbClr val="FFFFFF"/>
                </a:solidFill>
                <a:latin typeface="+mj-lt"/>
                <a:cs typeface="Arial" pitchFamily="34" charset="0"/>
              </a:rPr>
              <a:t>A</a:t>
            </a:r>
            <a:r>
              <a:rPr kumimoji="0" lang="es-ES" sz="12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+mj-lt"/>
                <a:cs typeface="Arial" pitchFamily="34" charset="0"/>
              </a:rPr>
              <a:t>rtelista</a:t>
            </a:r>
            <a:r>
              <a:rPr kumimoji="0" lang="es-ES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cs typeface="Arial" pitchFamily="34" charset="0"/>
              </a:rPr>
              <a:t>. </a:t>
            </a:r>
          </a:p>
        </p:txBody>
      </p:sp>
      <p:pic>
        <p:nvPicPr>
          <p:cNvPr id="1028" name="Picture 4" descr="Localización">
            <a:hlinkClick r:id="rId3" tooltip="Pintores Chil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33600" y="-1620838"/>
            <a:ext cx="152400" cy="15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58" y="285728"/>
            <a:ext cx="3357586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ES" b="1" dirty="0">
                <a:solidFill>
                  <a:srgbClr val="53B3AE"/>
                </a:solidFill>
                <a:latin typeface="Helvetica"/>
              </a:rPr>
              <a:t>Pincoya</a:t>
            </a:r>
            <a:r>
              <a:rPr lang="es-ES" dirty="0">
                <a:solidFill>
                  <a:srgbClr val="53B3AE"/>
                </a:solidFill>
                <a:latin typeface="Bernard MT Condensed" pitchFamily="18" charset="0"/>
              </a:rPr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 l="31058" t="25097" r="32705"/>
          <a:stretch>
            <a:fillRect/>
          </a:stretch>
        </p:blipFill>
        <p:spPr bwMode="auto">
          <a:xfrm>
            <a:off x="4000496" y="214290"/>
            <a:ext cx="4899325" cy="5693583"/>
          </a:xfrm>
          <a:prstGeom prst="rect">
            <a:avLst/>
          </a:prstGeom>
          <a:noFill/>
          <a:ln w="28575" cmpd="sng">
            <a:solidFill>
              <a:srgbClr val="53B3AE"/>
            </a:solidFill>
            <a:miter lim="800000"/>
            <a:headEnd/>
            <a:tailEnd/>
          </a:ln>
          <a:effectLst/>
        </p:spPr>
      </p:pic>
      <p:sp>
        <p:nvSpPr>
          <p:cNvPr id="5" name="4 CuadroTexto"/>
          <p:cNvSpPr txBox="1"/>
          <p:nvPr/>
        </p:nvSpPr>
        <p:spPr>
          <a:xfrm>
            <a:off x="4000496" y="5934670"/>
            <a:ext cx="49292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/>
              <a:t>Marta Colvin (1952). Pincoya. Bronce , 60 cms de altura. Colección Pilar Narvión. Madrid, y col. Jackson, Nueva York</a:t>
            </a:r>
          </a:p>
        </p:txBody>
      </p:sp>
      <p:sp>
        <p:nvSpPr>
          <p:cNvPr id="6" name="5 Rectángulo"/>
          <p:cNvSpPr/>
          <p:nvPr/>
        </p:nvSpPr>
        <p:spPr>
          <a:xfrm>
            <a:off x="357158" y="1643050"/>
            <a:ext cx="3357586" cy="4401205"/>
          </a:xfrm>
          <a:prstGeom prst="rect">
            <a:avLst/>
          </a:prstGeom>
          <a:solidFill>
            <a:srgbClr val="53B3AE"/>
          </a:solidFill>
          <a:ln w="28575" cmpd="sng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chemeClr val="bg1"/>
                </a:solidFill>
              </a:rPr>
              <a:t>Es una sirena de una gran belleza, tiene cabello rubio y su labor es proteger el mar y brindar abundancia de peces y mariscos al mar.</a:t>
            </a:r>
          </a:p>
          <a:p>
            <a:pPr algn="just"/>
            <a:endParaRPr lang="es-ES" sz="2000" dirty="0">
              <a:solidFill>
                <a:schemeClr val="bg1"/>
              </a:solidFill>
            </a:endParaRPr>
          </a:p>
          <a:p>
            <a:pPr algn="just"/>
            <a:endParaRPr lang="es-ES" sz="2000" dirty="0">
              <a:solidFill>
                <a:schemeClr val="bg1"/>
              </a:solidFill>
            </a:endParaRPr>
          </a:p>
          <a:p>
            <a:pPr algn="just">
              <a:buNone/>
            </a:pPr>
            <a:r>
              <a:rPr lang="es-ES" sz="2000" dirty="0">
                <a:solidFill>
                  <a:schemeClr val="bg1"/>
                </a:solidFill>
              </a:rPr>
              <a:t>Cuando la Pincoya danza mirando hacia el océano, está avisando que habrá abundancia. Y cuando lo hace mirando hacia la costa, significa que habrá escasez de peces y mariscos.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La_Pincoy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500041"/>
            <a:ext cx="4000528" cy="5527381"/>
          </a:xfrm>
          <a:ln>
            <a:solidFill>
              <a:srgbClr val="53B3AE"/>
            </a:solidFill>
          </a:ln>
        </p:spPr>
      </p:pic>
      <p:pic>
        <p:nvPicPr>
          <p:cNvPr id="2050" name="Picture 2" descr="La Pincoya 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357165"/>
            <a:ext cx="3429024" cy="5717373"/>
          </a:xfrm>
          <a:prstGeom prst="rect">
            <a:avLst/>
          </a:prstGeom>
          <a:noFill/>
          <a:ln>
            <a:solidFill>
              <a:srgbClr val="53B3AE"/>
            </a:solidFill>
          </a:ln>
        </p:spPr>
      </p:pic>
      <p:sp>
        <p:nvSpPr>
          <p:cNvPr id="7" name="6 Rectángulo"/>
          <p:cNvSpPr/>
          <p:nvPr/>
        </p:nvSpPr>
        <p:spPr>
          <a:xfrm>
            <a:off x="5143504" y="6143644"/>
            <a:ext cx="3429024" cy="461665"/>
          </a:xfrm>
          <a:prstGeom prst="rect">
            <a:avLst/>
          </a:prstGeom>
          <a:solidFill>
            <a:srgbClr val="53B3AE"/>
          </a:solidFill>
        </p:spPr>
        <p:txBody>
          <a:bodyPr wrap="square">
            <a:spAutoFit/>
          </a:bodyPr>
          <a:lstStyle/>
          <a:p>
            <a:pPr algn="ctr"/>
            <a:r>
              <a:rPr lang="es-ES" sz="1200" dirty="0">
                <a:solidFill>
                  <a:schemeClr val="bg1"/>
                </a:solidFill>
              </a:rPr>
              <a:t>Representación de La Pincoya en la Plaza de Ancud</a:t>
            </a:r>
            <a:r>
              <a:rPr lang="es-ES" sz="1200" dirty="0"/>
              <a:t>.</a:t>
            </a:r>
          </a:p>
          <a:p>
            <a:pPr algn="ctr"/>
            <a:r>
              <a:rPr lang="es-ES" sz="1200" i="1" dirty="0">
                <a:solidFill>
                  <a:schemeClr val="bg1"/>
                </a:solidFill>
              </a:rPr>
              <a:t>Don Ramón Octavio Pérez Gallardo (2011). </a:t>
            </a:r>
            <a:endParaRPr lang="es-ES" sz="1200" dirty="0">
              <a:solidFill>
                <a:schemeClr val="bg1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714348" y="6143644"/>
            <a:ext cx="4001668" cy="276999"/>
          </a:xfrm>
          <a:prstGeom prst="rect">
            <a:avLst/>
          </a:prstGeom>
          <a:solidFill>
            <a:srgbClr val="53B3AE"/>
          </a:solidFill>
        </p:spPr>
        <p:txBody>
          <a:bodyPr wrap="square">
            <a:spAutoFit/>
          </a:bodyPr>
          <a:lstStyle/>
          <a:p>
            <a:pPr algn="ctr"/>
            <a:r>
              <a:rPr lang="es-ES" sz="1200" dirty="0">
                <a:solidFill>
                  <a:schemeClr val="bg1"/>
                </a:solidFill>
              </a:rPr>
              <a:t>Representación de La Pincoya, en Ancud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285728"/>
            <a:ext cx="3927950" cy="767008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s-ES" dirty="0">
                <a:solidFill>
                  <a:srgbClr val="53B3AE"/>
                </a:solidFill>
                <a:latin typeface="Helvetica"/>
              </a:rPr>
              <a:t>El Basilisco</a:t>
            </a:r>
          </a:p>
        </p:txBody>
      </p:sp>
      <p:pic>
        <p:nvPicPr>
          <p:cNvPr id="20482" name="Picture 2" descr="EL BASILISCO, mitología de Chiloé (pluma, 0,55 x 0,75 ctms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8024" y="692696"/>
            <a:ext cx="4034158" cy="5722210"/>
          </a:xfrm>
          <a:prstGeom prst="rect">
            <a:avLst/>
          </a:prstGeom>
          <a:noFill/>
          <a:ln w="28575" cmpd="sng">
            <a:solidFill>
              <a:srgbClr val="53B3AE"/>
            </a:solidFill>
          </a:ln>
        </p:spPr>
      </p:pic>
      <p:sp>
        <p:nvSpPr>
          <p:cNvPr id="5" name="4 Rectángulo"/>
          <p:cNvSpPr/>
          <p:nvPr/>
        </p:nvSpPr>
        <p:spPr>
          <a:xfrm>
            <a:off x="467544" y="1196752"/>
            <a:ext cx="3960440" cy="5184576"/>
          </a:xfrm>
          <a:prstGeom prst="rect">
            <a:avLst/>
          </a:prstGeom>
          <a:solidFill>
            <a:srgbClr val="53B3AE"/>
          </a:solidFill>
          <a:ln w="28575" cmpd="sng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CL" sz="2000" dirty="0">
                <a:solidFill>
                  <a:schemeClr val="bg1"/>
                </a:solidFill>
              </a:rPr>
              <a:t>Ser que tiene una gran cabeza de gallo, con una cresta de color rojo y un cuello muy largo, como el cuerpo de una serpiente.</a:t>
            </a:r>
          </a:p>
          <a:p>
            <a:pPr algn="just"/>
            <a:endParaRPr lang="es-CL" sz="2000" dirty="0">
              <a:solidFill>
                <a:schemeClr val="bg1"/>
              </a:solidFill>
            </a:endParaRPr>
          </a:p>
          <a:p>
            <a:pPr algn="just"/>
            <a:r>
              <a:rPr lang="es-CL" sz="2000" dirty="0">
                <a:solidFill>
                  <a:schemeClr val="bg1"/>
                </a:solidFill>
              </a:rPr>
              <a:t>Se cuenta que nace de un pequeño huevo redondo como el de una gallina. Pero este huevo tiene un color gris y cáscara muy gruesa.</a:t>
            </a:r>
            <a:r>
              <a:rPr lang="es-ES" sz="2000" dirty="0">
                <a:solidFill>
                  <a:schemeClr val="bg1"/>
                </a:solidFill>
              </a:rPr>
              <a:t> A este huevo lo  llaman </a:t>
            </a:r>
            <a:r>
              <a:rPr lang="es-ES" sz="2000" dirty="0" err="1">
                <a:solidFill>
                  <a:schemeClr val="bg1"/>
                </a:solidFill>
              </a:rPr>
              <a:t>lloilloi</a:t>
            </a:r>
            <a:r>
              <a:rPr lang="es-ES" sz="2000" dirty="0">
                <a:solidFill>
                  <a:schemeClr val="bg1"/>
                </a:solidFill>
              </a:rPr>
              <a:t> (</a:t>
            </a:r>
            <a:r>
              <a:rPr lang="es-ES" sz="2000" dirty="0" err="1">
                <a:solidFill>
                  <a:schemeClr val="bg1"/>
                </a:solidFill>
              </a:rPr>
              <a:t>lloy</a:t>
            </a:r>
            <a:r>
              <a:rPr lang="es-ES" sz="2000" dirty="0">
                <a:solidFill>
                  <a:schemeClr val="bg1"/>
                </a:solidFill>
              </a:rPr>
              <a:t> </a:t>
            </a:r>
            <a:r>
              <a:rPr lang="es-ES" sz="2000" dirty="0" err="1">
                <a:solidFill>
                  <a:schemeClr val="bg1"/>
                </a:solidFill>
              </a:rPr>
              <a:t>lloy</a:t>
            </a:r>
            <a:r>
              <a:rPr lang="es-ES" sz="2000" dirty="0">
                <a:solidFill>
                  <a:schemeClr val="bg1"/>
                </a:solidFill>
              </a:rPr>
              <a:t>) o huevo </a:t>
            </a:r>
            <a:r>
              <a:rPr lang="es-ES" sz="2000" dirty="0" err="1">
                <a:solidFill>
                  <a:schemeClr val="bg1"/>
                </a:solidFill>
              </a:rPr>
              <a:t>lloe</a:t>
            </a:r>
            <a:r>
              <a:rPr lang="es-ES" sz="2000" dirty="0">
                <a:solidFill>
                  <a:schemeClr val="bg1"/>
                </a:solidFill>
              </a:rPr>
              <a:t>. Este huevo  dicen que fue puesto por una gallina vieja o un gallo rojo.</a:t>
            </a:r>
          </a:p>
          <a:p>
            <a:pPr algn="just"/>
            <a:endParaRPr lang="es-ES" sz="2000" dirty="0">
              <a:solidFill>
                <a:schemeClr val="bg1"/>
              </a:solidFill>
            </a:endParaRPr>
          </a:p>
          <a:p>
            <a:pPr algn="just"/>
            <a:r>
              <a:rPr lang="es-ES" sz="2000" dirty="0">
                <a:solidFill>
                  <a:schemeClr val="bg1"/>
                </a:solidFill>
              </a:rPr>
              <a:t>Si el huevo no se elimina, a las pocas semanas se convierte en el Basilisco</a:t>
            </a:r>
            <a:r>
              <a:rPr lang="es-ES" dirty="0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A91A287B81C1347809A2DFFA97A14F1" ma:contentTypeVersion="2" ma:contentTypeDescription="Crear nuevo documento." ma:contentTypeScope="" ma:versionID="3b1f2a1772d8e9b40de57c2de4b19905">
  <xsd:schema xmlns:xsd="http://www.w3.org/2001/XMLSchema" xmlns:xs="http://www.w3.org/2001/XMLSchema" xmlns:p="http://schemas.microsoft.com/office/2006/metadata/properties" xmlns:ns2="1f0825bb-7064-4984-8d29-568820bc41b1" targetNamespace="http://schemas.microsoft.com/office/2006/metadata/properties" ma:root="true" ma:fieldsID="7db89d0c65dc8e4f754293c2e3fb1ab8" ns2:_="">
    <xsd:import namespace="1f0825bb-7064-4984-8d29-568820bc41b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0825bb-7064-4984-8d29-568820bc41b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DB39D34-34B3-4105-9E89-12DED80691F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ADFA9611-A7B7-4B80-B002-593F4F693EA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9F652E8-672A-4247-AE99-CA9875263288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2465</TotalTime>
  <Words>1112</Words>
  <Application>Microsoft Macintosh PowerPoint</Application>
  <PresentationFormat>Presentación en pantalla (4:3)</PresentationFormat>
  <Paragraphs>116</Paragraphs>
  <Slides>19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6" baseType="lpstr">
      <vt:lpstr>Arial</vt:lpstr>
      <vt:lpstr>Bernard MT Condensed</vt:lpstr>
      <vt:lpstr>Calibri</vt:lpstr>
      <vt:lpstr>Gill Sans MT Ext Condensed Bold</vt:lpstr>
      <vt:lpstr>Helvetica</vt:lpstr>
      <vt:lpstr>Wingdings</vt:lpstr>
      <vt:lpstr>Tema de Office</vt:lpstr>
      <vt:lpstr>Mitos y leyendas ancestrales de Chiloé</vt:lpstr>
      <vt:lpstr> Tren tren y Cai Cai Vilú </vt:lpstr>
      <vt:lpstr>Presentación de PowerPoint</vt:lpstr>
      <vt:lpstr>DEFINICIONES</vt:lpstr>
      <vt:lpstr>Diferencia entre un mito y una leyenda</vt:lpstr>
      <vt:lpstr> Mitología chilota </vt:lpstr>
      <vt:lpstr>Pincoya </vt:lpstr>
      <vt:lpstr>Presentación de PowerPoint</vt:lpstr>
      <vt:lpstr>El Basilisco</vt:lpstr>
      <vt:lpstr>  Cuchivilu </vt:lpstr>
      <vt:lpstr> Imbunche </vt:lpstr>
      <vt:lpstr>    </vt:lpstr>
      <vt:lpstr>Presentación de PowerPoint</vt:lpstr>
      <vt:lpstr>Presentación de PowerPoint</vt:lpstr>
      <vt:lpstr>  PASO 2  </vt:lpstr>
      <vt:lpstr>  PASO 3  </vt:lpstr>
      <vt:lpstr>PASO  4</vt:lpstr>
      <vt:lpstr>Escultura terminada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Gloo</dc:creator>
  <cp:lastModifiedBy>Marcela Doren</cp:lastModifiedBy>
  <cp:revision>126</cp:revision>
  <dcterms:created xsi:type="dcterms:W3CDTF">2020-05-27T17:07:52Z</dcterms:created>
  <dcterms:modified xsi:type="dcterms:W3CDTF">2020-09-22T02:03:30Z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0x010100EA91A287B81C1347809A2DFFA97A14F1</vt:lpwstr>
  </property>
</Properties>
</file>