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69" r:id="rId19"/>
    <p:sldId id="271"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119" d="100"/>
          <a:sy n="119" d="100"/>
        </p:scale>
        <p:origin x="23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06840775-F70C-43FB-BE82-253FE37BCD8E}" type="datetimeFigureOut">
              <a:rPr lang="es-ES" smtClean="0"/>
              <a:t>30/9/20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424124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840775-F70C-43FB-BE82-253FE37BCD8E}" type="datetimeFigureOut">
              <a:rPr lang="es-ES" smtClean="0"/>
              <a:t>30/9/20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375073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840775-F70C-43FB-BE82-253FE37BCD8E}" type="datetimeFigureOut">
              <a:rPr lang="es-ES" smtClean="0"/>
              <a:t>30/9/20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28609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840775-F70C-43FB-BE82-253FE37BCD8E}" type="datetimeFigureOut">
              <a:rPr lang="es-ES" smtClean="0"/>
              <a:t>30/9/20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43055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6840775-F70C-43FB-BE82-253FE37BCD8E}" type="datetimeFigureOut">
              <a:rPr lang="es-ES" smtClean="0"/>
              <a:t>30/9/20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424320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840775-F70C-43FB-BE82-253FE37BCD8E}" type="datetimeFigureOut">
              <a:rPr lang="es-ES" smtClean="0"/>
              <a:t>30/9/20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111694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840775-F70C-43FB-BE82-253FE37BCD8E}" type="datetimeFigureOut">
              <a:rPr lang="es-ES" smtClean="0"/>
              <a:t>30/9/20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375124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840775-F70C-43FB-BE82-253FE37BCD8E}" type="datetimeFigureOut">
              <a:rPr lang="es-ES" smtClean="0"/>
              <a:t>30/9/20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1759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840775-F70C-43FB-BE82-253FE37BCD8E}" type="datetimeFigureOut">
              <a:rPr lang="es-ES" smtClean="0"/>
              <a:t>30/9/20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386402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6840775-F70C-43FB-BE82-253FE37BCD8E}" type="datetimeFigureOut">
              <a:rPr lang="es-ES" smtClean="0"/>
              <a:t>30/9/20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400974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6840775-F70C-43FB-BE82-253FE37BCD8E}" type="datetimeFigureOut">
              <a:rPr lang="es-ES" smtClean="0"/>
              <a:t>30/9/20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BBB10FA-EE98-4D16-9999-DE727FB47BA9}" type="slidenum">
              <a:rPr lang="es-ES" smtClean="0"/>
              <a:t>‹Nº›</a:t>
            </a:fld>
            <a:endParaRPr lang="es-ES"/>
          </a:p>
        </p:txBody>
      </p:sp>
    </p:spTree>
    <p:extLst>
      <p:ext uri="{BB962C8B-B14F-4D97-AF65-F5344CB8AC3E}">
        <p14:creationId xmlns:p14="http://schemas.microsoft.com/office/powerpoint/2010/main" val="368550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40775-F70C-43FB-BE82-253FE37BCD8E}" type="datetimeFigureOut">
              <a:rPr lang="es-ES" smtClean="0"/>
              <a:t>30/9/20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B10FA-EE98-4D16-9999-DE727FB47BA9}" type="slidenum">
              <a:rPr lang="es-ES" smtClean="0"/>
              <a:t>‹Nº›</a:t>
            </a:fld>
            <a:endParaRPr lang="es-ES"/>
          </a:p>
        </p:txBody>
      </p:sp>
    </p:spTree>
    <p:extLst>
      <p:ext uri="{BB962C8B-B14F-4D97-AF65-F5344CB8AC3E}">
        <p14:creationId xmlns:p14="http://schemas.microsoft.com/office/powerpoint/2010/main" val="2024767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http://blogvecindad.com/imagenes/2007/10/dibujomiguelangel2.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http://www.liceus.com/cgi-bin/gba/moises.jp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724275" y="2628899"/>
            <a:ext cx="4605338" cy="1009651"/>
          </a:xfrm>
          <a:solidFill>
            <a:schemeClr val="bg1">
              <a:alpha val="90000"/>
            </a:schemeClr>
          </a:solidFill>
          <a:ln>
            <a:solidFill>
              <a:schemeClr val="tx1"/>
            </a:solidFill>
          </a:ln>
        </p:spPr>
        <p:txBody>
          <a:bodyPr/>
          <a:lstStyle/>
          <a:p>
            <a:r>
              <a:rPr lang="es-ES" dirty="0">
                <a:latin typeface="Times New Roman" panose="02020603050405020304" pitchFamily="18" charset="0"/>
                <a:cs typeface="Times New Roman" panose="02020603050405020304" pitchFamily="18" charset="0"/>
              </a:rPr>
              <a:t>La escultura </a:t>
            </a:r>
          </a:p>
        </p:txBody>
      </p:sp>
    </p:spTree>
    <p:extLst>
      <p:ext uri="{BB962C8B-B14F-4D97-AF65-F5344CB8AC3E}">
        <p14:creationId xmlns:p14="http://schemas.microsoft.com/office/powerpoint/2010/main" val="365744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3501" y="759854"/>
            <a:ext cx="5485327" cy="1020987"/>
          </a:xfrm>
          <a:solidFill>
            <a:schemeClr val="bg1">
              <a:alpha val="97000"/>
            </a:schemeClr>
          </a:solidFill>
          <a:ln>
            <a:solidFill>
              <a:schemeClr val="tx1"/>
            </a:solidFill>
          </a:ln>
        </p:spPr>
        <p:txBody>
          <a:bodyPr>
            <a:normAutofit/>
          </a:bodyPr>
          <a:lstStyle/>
          <a:p>
            <a:r>
              <a:rPr lang="es-ES" altLang="es-CL" sz="2400" dirty="0">
                <a:latin typeface="Times New Roman" panose="02020603050405020304" pitchFamily="18" charset="0"/>
                <a:cs typeface="Times New Roman" panose="02020603050405020304" pitchFamily="18" charset="0"/>
              </a:rPr>
              <a:t>Mario Irarrázabal, Mano del desierto, hormigón armado, 1992. </a:t>
            </a:r>
          </a:p>
        </p:txBody>
      </p:sp>
      <p:pic>
        <p:nvPicPr>
          <p:cNvPr id="6146" name="Picture 2" descr="Una mano gigante enterrada en el desierto de Atacam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841" y="759854"/>
            <a:ext cx="5652753" cy="53447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Marcador de contenido 2"/>
          <p:cNvSpPr>
            <a:spLocks noGrp="1"/>
          </p:cNvSpPr>
          <p:nvPr>
            <p:ph idx="1"/>
          </p:nvPr>
        </p:nvSpPr>
        <p:spPr>
          <a:xfrm>
            <a:off x="593501" y="1918952"/>
            <a:ext cx="5485327" cy="4200289"/>
          </a:xfrm>
          <a:solidFill>
            <a:schemeClr val="bg1">
              <a:alpha val="97000"/>
            </a:schemeClr>
          </a:solidFill>
          <a:ln>
            <a:solidFill>
              <a:schemeClr val="tx1"/>
            </a:solidFill>
          </a:ln>
        </p:spPr>
        <p:txBody>
          <a:bodyPr>
            <a:normAutofit/>
          </a:bodyPr>
          <a:lstStyle/>
          <a:p>
            <a:r>
              <a:rPr lang="es-ES" dirty="0">
                <a:latin typeface="Times New Roman" panose="02020603050405020304" pitchFamily="18" charset="0"/>
                <a:cs typeface="Times New Roman" panose="02020603050405020304" pitchFamily="18" charset="0"/>
              </a:rPr>
              <a:t>Esta escultura de encuentra en el desierto de Atacama, mide 11 metros y representa una mano izquierda. El escultor busca que, al observar esta gran mano, el espectador pueda reflexionar sobre la vida y la muerte. </a:t>
            </a:r>
          </a:p>
        </p:txBody>
      </p:sp>
    </p:spTree>
    <p:extLst>
      <p:ext uri="{BB962C8B-B14F-4D97-AF65-F5344CB8AC3E}">
        <p14:creationId xmlns:p14="http://schemas.microsoft.com/office/powerpoint/2010/main" val="171035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85551"/>
            <a:ext cx="4480775" cy="1127158"/>
          </a:xfrm>
          <a:solidFill>
            <a:schemeClr val="bg1">
              <a:alpha val="97000"/>
            </a:schemeClr>
          </a:solidFill>
          <a:ln>
            <a:solidFill>
              <a:schemeClr val="tx1"/>
            </a:solidFill>
          </a:ln>
        </p:spPr>
        <p:txBody>
          <a:bodyPr>
            <a:normAutofit fontScale="90000"/>
          </a:bodyPr>
          <a:lstStyle/>
          <a:p>
            <a:r>
              <a:rPr lang="es-ES" altLang="es-CL" sz="2800" dirty="0">
                <a:latin typeface="Times New Roman" panose="02020603050405020304" pitchFamily="18" charset="0"/>
                <a:cs typeface="Times New Roman" panose="02020603050405020304" pitchFamily="18" charset="0"/>
              </a:rPr>
              <a:t>Juan Egenau (Chile 1927-1987)</a:t>
            </a:r>
            <a:br>
              <a:rPr lang="es-ES" altLang="es-CL" sz="2800" dirty="0">
                <a:latin typeface="Times New Roman" panose="02020603050405020304" pitchFamily="18" charset="0"/>
                <a:cs typeface="Times New Roman" panose="02020603050405020304" pitchFamily="18" charset="0"/>
              </a:rPr>
            </a:br>
            <a:endParaRPr lang="es-ES" sz="28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38200" y="2163651"/>
            <a:ext cx="4480775" cy="4013312"/>
          </a:xfrm>
          <a:solidFill>
            <a:schemeClr val="bg1">
              <a:alpha val="97000"/>
            </a:schemeClr>
          </a:solidFill>
          <a:ln>
            <a:solidFill>
              <a:schemeClr val="tx1"/>
            </a:solidFill>
          </a:ln>
        </p:spPr>
        <p:txBody>
          <a:bodyPr/>
          <a:lstStyle/>
          <a:p>
            <a:r>
              <a:rPr lang="es-ES" dirty="0">
                <a:latin typeface="Times New Roman" panose="02020603050405020304" pitchFamily="18" charset="0"/>
                <a:cs typeface="Times New Roman" panose="02020603050405020304" pitchFamily="18" charset="0"/>
              </a:rPr>
              <a:t>Muchas de sus esculturas representan figuras del cuerpo humano forrado parcialmente con metales. Busca representar la fragilidad del cuerpo humano ante la agresión del mundo exterior.  </a:t>
            </a:r>
          </a:p>
        </p:txBody>
      </p:sp>
      <p:pic>
        <p:nvPicPr>
          <p:cNvPr id="7170" name="Picture 2" descr="Colección de Salustiano Casanova en la Sala Angular Juventud 2Mi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064" y="885551"/>
            <a:ext cx="3141417" cy="52914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4" name="Picture 6" descr="Juan Egenau Moore - Artistas Visuales Chilenos, AVCh, MN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570" y="885551"/>
            <a:ext cx="3067050" cy="52914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50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290" y="816446"/>
            <a:ext cx="4055771" cy="1030310"/>
          </a:xfrm>
          <a:solidFill>
            <a:schemeClr val="bg1">
              <a:alpha val="97000"/>
            </a:schemeClr>
          </a:solidFill>
          <a:ln>
            <a:solidFill>
              <a:schemeClr val="tx1"/>
            </a:solidFill>
          </a:ln>
        </p:spPr>
        <p:txBody>
          <a:bodyPr>
            <a:normAutofit fontScale="90000"/>
          </a:bodyPr>
          <a:lstStyle/>
          <a:p>
            <a:r>
              <a:rPr lang="es-ES" sz="3100" dirty="0">
                <a:latin typeface="Times New Roman" panose="02020603050405020304" pitchFamily="18" charset="0"/>
                <a:cs typeface="Times New Roman" panose="02020603050405020304" pitchFamily="18" charset="0"/>
              </a:rPr>
              <a:t>Yuanxing Liang</a:t>
            </a:r>
            <a:br>
              <a:rPr lang="es-ES" dirty="0"/>
            </a:br>
            <a:endParaRPr lang="es-ES" dirty="0"/>
          </a:p>
        </p:txBody>
      </p:sp>
      <p:sp>
        <p:nvSpPr>
          <p:cNvPr id="3" name="Marcador de contenido 2"/>
          <p:cNvSpPr>
            <a:spLocks noGrp="1"/>
          </p:cNvSpPr>
          <p:nvPr>
            <p:ph idx="1"/>
          </p:nvPr>
        </p:nvSpPr>
        <p:spPr>
          <a:xfrm>
            <a:off x="722291" y="1983346"/>
            <a:ext cx="4055770" cy="4193616"/>
          </a:xfrm>
          <a:solidFill>
            <a:schemeClr val="bg1">
              <a:alpha val="97000"/>
            </a:schemeClr>
          </a:solidFill>
          <a:ln>
            <a:solidFill>
              <a:schemeClr val="tx1"/>
            </a:solidFill>
          </a:ln>
        </p:spPr>
        <p:txBody>
          <a:bodyPr/>
          <a:lstStyle/>
          <a:p>
            <a:r>
              <a:rPr lang="es-ES" dirty="0">
                <a:latin typeface="Times New Roman" panose="02020603050405020304" pitchFamily="18" charset="0"/>
                <a:cs typeface="Times New Roman" panose="02020603050405020304" pitchFamily="18" charset="0"/>
              </a:rPr>
              <a:t>Es un escultor chino que utiliza la arcilla para representar las tradiciones de su país. Algunas de sus obras se basan en un busto, en el cual se desarrollan leyendas tradicionales de China. </a:t>
            </a:r>
          </a:p>
        </p:txBody>
      </p:sp>
      <p:pic>
        <p:nvPicPr>
          <p:cNvPr id="8194" name="Picture 2" descr="arcilla, arte, escultura,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532" y="816446"/>
            <a:ext cx="3576273" cy="535951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196" name="Picture 4" descr="arcilla, arte, escultura,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276" y="816446"/>
            <a:ext cx="3576944" cy="536051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4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64981"/>
            <a:ext cx="4583807" cy="810027"/>
          </a:xfrm>
          <a:solidFill>
            <a:schemeClr val="bg1">
              <a:alpha val="96000"/>
            </a:schemeClr>
          </a:solidFill>
          <a:ln w="12700">
            <a:solidFill>
              <a:schemeClr val="tx1"/>
            </a:solidFill>
          </a:ln>
        </p:spPr>
        <p:txBody>
          <a:bodyPr>
            <a:normAutofit/>
          </a:bodyPr>
          <a:lstStyle/>
          <a:p>
            <a:r>
              <a:rPr lang="es-ES" sz="2800" dirty="0">
                <a:latin typeface="Times New Roman" panose="02020603050405020304" pitchFamily="18" charset="0"/>
                <a:cs typeface="Times New Roman" panose="02020603050405020304" pitchFamily="18" charset="0"/>
              </a:rPr>
              <a:t>Anthony Caro, ancho, 1964</a:t>
            </a:r>
          </a:p>
        </p:txBody>
      </p:sp>
      <p:sp>
        <p:nvSpPr>
          <p:cNvPr id="3" name="Marcador de contenido 2"/>
          <p:cNvSpPr>
            <a:spLocks noGrp="1"/>
          </p:cNvSpPr>
          <p:nvPr>
            <p:ph idx="1"/>
          </p:nvPr>
        </p:nvSpPr>
        <p:spPr>
          <a:xfrm>
            <a:off x="838201" y="1416676"/>
            <a:ext cx="4583806" cy="4760287"/>
          </a:xfrm>
          <a:solidFill>
            <a:schemeClr val="bg1">
              <a:alpha val="97000"/>
            </a:schemeClr>
          </a:solidFill>
          <a:ln w="12700">
            <a:solidFill>
              <a:schemeClr val="tx1"/>
            </a:solidFill>
          </a:ln>
        </p:spPr>
        <p:txBody>
          <a:bodyPr>
            <a:normAutofit lnSpcReduction="10000"/>
          </a:bodyPr>
          <a:lstStyle/>
          <a:p>
            <a:r>
              <a:rPr lang="es-ES" dirty="0">
                <a:latin typeface="Times New Roman" panose="02020603050405020304" pitchFamily="18" charset="0"/>
                <a:cs typeface="Times New Roman" panose="02020603050405020304" pitchFamily="18" charset="0"/>
              </a:rPr>
              <a:t>Anthony Caro es un escultor abstracto que trabaja con los metales y los colores brillantes. Fue pionero en dejar de lado el pedestal al momento de presentar una obra, esto lleva al espectador a tener una mayor cercanía con la escultura. Además, las esculturas van variando en su forma dependiendo del recorrido que el espectador realice. </a:t>
            </a:r>
          </a:p>
        </p:txBody>
      </p:sp>
      <p:pic>
        <p:nvPicPr>
          <p:cNvPr id="1026" name="Picture 2" descr="aquí y ahora: Anthony Caro - escu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220" y="464981"/>
            <a:ext cx="6153979" cy="5711982"/>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4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231" y="365126"/>
            <a:ext cx="4622442" cy="1325563"/>
          </a:xfrm>
          <a:solidFill>
            <a:schemeClr val="bg1">
              <a:alpha val="97000"/>
            </a:schemeClr>
          </a:solidFill>
          <a:ln w="12700">
            <a:solidFill>
              <a:schemeClr val="tx1"/>
            </a:solidFill>
          </a:ln>
        </p:spPr>
        <p:txBody>
          <a:bodyPr>
            <a:normAutofit/>
          </a:bodyPr>
          <a:lstStyle/>
          <a:p>
            <a:r>
              <a:rPr lang="es-ES" sz="2800" dirty="0">
                <a:latin typeface="Times New Roman" panose="02020603050405020304" pitchFamily="18" charset="0"/>
                <a:cs typeface="Times New Roman" panose="02020603050405020304" pitchFamily="18" charset="0"/>
              </a:rPr>
              <a:t>Marta Colvin, árbol de la vida, 1971. </a:t>
            </a:r>
          </a:p>
        </p:txBody>
      </p:sp>
      <p:sp>
        <p:nvSpPr>
          <p:cNvPr id="3" name="Marcador de contenido 2"/>
          <p:cNvSpPr>
            <a:spLocks noGrp="1"/>
          </p:cNvSpPr>
          <p:nvPr>
            <p:ph idx="1"/>
          </p:nvPr>
        </p:nvSpPr>
        <p:spPr>
          <a:xfrm>
            <a:off x="941231" y="1825626"/>
            <a:ext cx="4622442" cy="4351338"/>
          </a:xfrm>
          <a:solidFill>
            <a:schemeClr val="bg1">
              <a:alpha val="97000"/>
            </a:schemeClr>
          </a:solidFill>
          <a:ln w="12700">
            <a:solidFill>
              <a:schemeClr val="tx1"/>
            </a:solidFill>
          </a:ln>
        </p:spPr>
        <p:txBody>
          <a:bodyPr/>
          <a:lstStyle/>
          <a:p>
            <a:r>
              <a:rPr lang="es-ES" dirty="0">
                <a:latin typeface="Times New Roman" panose="02020603050405020304" pitchFamily="18" charset="0"/>
                <a:cs typeface="Times New Roman" panose="02020603050405020304" pitchFamily="18" charset="0"/>
              </a:rPr>
              <a:t>Artista chilena reconocida por trabajar con esculturas abstractas y con temas  precolombinos. Esta artista trabaja con piedra, bronce y madera, materiales con los que se ha centrado en  representar los elementos de la naturaleza. </a:t>
            </a:r>
          </a:p>
        </p:txBody>
      </p:sp>
      <p:pic>
        <p:nvPicPr>
          <p:cNvPr id="3078" name="Picture 6" descr="Escultura: “El árbol de la vida” | Escultura: “El árbol de l…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835" y="365127"/>
            <a:ext cx="4474872" cy="5811838"/>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21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5474" y="601573"/>
            <a:ext cx="4957292" cy="917956"/>
          </a:xfrm>
          <a:solidFill>
            <a:schemeClr val="bg1">
              <a:alpha val="97000"/>
            </a:schemeClr>
          </a:solidFill>
          <a:ln w="12700">
            <a:solidFill>
              <a:schemeClr val="tx1"/>
            </a:solidFill>
          </a:ln>
        </p:spPr>
        <p:txBody>
          <a:bodyPr>
            <a:normAutofit fontScale="90000"/>
          </a:bodyPr>
          <a:lstStyle/>
          <a:p>
            <a:br>
              <a:rPr lang="es-ES" dirty="0">
                <a:latin typeface="Times New Roman" panose="02020603050405020304" pitchFamily="18" charset="0"/>
                <a:cs typeface="Times New Roman" panose="02020603050405020304" pitchFamily="18" charset="0"/>
              </a:rPr>
            </a:br>
            <a:r>
              <a:rPr lang="es-ES" sz="2700" dirty="0">
                <a:latin typeface="Times New Roman" panose="02020603050405020304" pitchFamily="18" charset="0"/>
                <a:cs typeface="Times New Roman" panose="02020603050405020304" pitchFamily="18" charset="0"/>
              </a:rPr>
              <a:t>Richard Serra, Arco inclinado, 1981. </a:t>
            </a:r>
            <a:br>
              <a:rPr lang="es-ES" dirty="0"/>
            </a:br>
            <a:endParaRPr lang="es-ES" dirty="0"/>
          </a:p>
        </p:txBody>
      </p:sp>
      <p:sp>
        <p:nvSpPr>
          <p:cNvPr id="3" name="Marcador de contenido 2"/>
          <p:cNvSpPr>
            <a:spLocks noGrp="1"/>
          </p:cNvSpPr>
          <p:nvPr>
            <p:ph idx="1"/>
          </p:nvPr>
        </p:nvSpPr>
        <p:spPr>
          <a:xfrm>
            <a:off x="928352" y="1661375"/>
            <a:ext cx="4944414" cy="4515588"/>
          </a:xfrm>
          <a:solidFill>
            <a:schemeClr val="bg1">
              <a:alpha val="97000"/>
            </a:schemeClr>
          </a:solidFill>
          <a:ln w="12700">
            <a:solidFill>
              <a:schemeClr val="tx1"/>
            </a:solidFill>
          </a:ln>
        </p:spPr>
        <p:txBody>
          <a:bodyPr>
            <a:normAutofit fontScale="92500"/>
          </a:bodyPr>
          <a:lstStyle/>
          <a:p>
            <a:r>
              <a:rPr lang="es-ES" dirty="0">
                <a:latin typeface="Times New Roman" panose="02020603050405020304" pitchFamily="18" charset="0"/>
                <a:cs typeface="Times New Roman" panose="02020603050405020304" pitchFamily="18" charset="0"/>
              </a:rPr>
              <a:t>Esta escultura estaba instalada en la plaza federal de New York, media 3.84 metros de altura y 38 metros de longitud. Esta obra causó gran molestia en los trabajadores del lugar, ya que obstruía su paso,  y en el año 1989 fue removida. El escultor mencionó que era una instalación de sitio específico, por lo que al ser removida e instalada en otro lugar perdería su sentido. </a:t>
            </a:r>
          </a:p>
        </p:txBody>
      </p:sp>
      <p:pic>
        <p:nvPicPr>
          <p:cNvPr id="2052" name="Picture 4" descr="Tocho T8: Espacio y monumento públicos. The Histrionics: Acer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285" y="601573"/>
            <a:ext cx="4417453" cy="557539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48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7005"/>
          </a:xfrm>
          <a:solidFill>
            <a:schemeClr val="bg1">
              <a:alpha val="97000"/>
            </a:schemeClr>
          </a:solidFill>
          <a:ln w="12700">
            <a:solidFill>
              <a:schemeClr val="tx1"/>
            </a:solidFill>
          </a:ln>
        </p:spPr>
        <p:txBody>
          <a:bodyPr/>
          <a:lstStyle/>
          <a:p>
            <a:r>
              <a:rPr lang="es-ES" dirty="0">
                <a:latin typeface="Times New Roman" panose="02020603050405020304" pitchFamily="18" charset="0"/>
                <a:cs typeface="Times New Roman" panose="02020603050405020304" pitchFamily="18" charset="0"/>
              </a:rPr>
              <a:t>Jan Campbell </a:t>
            </a:r>
          </a:p>
        </p:txBody>
      </p:sp>
      <p:pic>
        <p:nvPicPr>
          <p:cNvPr id="4100" name="Picture 4" descr="Jan Campbell escultura aguacat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811" y="1481070"/>
            <a:ext cx="5299989" cy="4458373"/>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4102" name="Picture 6" descr="Jan Campbell escultura aguacate 8"/>
          <p:cNvPicPr>
            <a:picLocks noChangeAspect="1" noChangeArrowheads="1"/>
          </p:cNvPicPr>
          <p:nvPr/>
        </p:nvPicPr>
        <p:blipFill rotWithShape="1">
          <a:blip r:embed="rId3">
            <a:extLst>
              <a:ext uri="{28A0092B-C50C-407E-A947-70E740481C1C}">
                <a14:useLocalDpi xmlns:a14="http://schemas.microsoft.com/office/drawing/2010/main" val="0"/>
              </a:ext>
            </a:extLst>
          </a:blip>
          <a:srcRect l="3248" t="918" r="2512" b="3684"/>
          <a:stretch/>
        </p:blipFill>
        <p:spPr bwMode="auto">
          <a:xfrm>
            <a:off x="838200" y="1481070"/>
            <a:ext cx="4967162" cy="4458373"/>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03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alpha val="97000"/>
            </a:schemeClr>
          </a:solidFill>
          <a:ln>
            <a:solidFill>
              <a:schemeClr val="tx1"/>
            </a:solidFill>
          </a:ln>
        </p:spPr>
        <p:txBody>
          <a:bodyPr/>
          <a:lstStyle/>
          <a:p>
            <a:r>
              <a:rPr lang="es-ES" dirty="0">
                <a:latin typeface="Times New Roman" panose="02020603050405020304" pitchFamily="18" charset="0"/>
                <a:cs typeface="Times New Roman" panose="02020603050405020304" pitchFamily="18" charset="0"/>
              </a:rPr>
              <a:t>¿Qué es la escultura? </a:t>
            </a:r>
          </a:p>
        </p:txBody>
      </p:sp>
      <p:sp>
        <p:nvSpPr>
          <p:cNvPr id="3" name="Marcador de contenido 2"/>
          <p:cNvSpPr>
            <a:spLocks noGrp="1"/>
          </p:cNvSpPr>
          <p:nvPr>
            <p:ph idx="1"/>
          </p:nvPr>
        </p:nvSpPr>
        <p:spPr>
          <a:solidFill>
            <a:schemeClr val="bg1">
              <a:alpha val="97000"/>
            </a:schemeClr>
          </a:solidFill>
          <a:ln>
            <a:solidFill>
              <a:schemeClr val="tx1"/>
            </a:solidFill>
          </a:ln>
        </p:spPr>
        <p:txBody>
          <a:bodyPr>
            <a:normAutofit lnSpcReduction="10000"/>
          </a:bodyPr>
          <a:lstStyle/>
          <a:p>
            <a:r>
              <a:rPr lang="es-ES" sz="3200" dirty="0">
                <a:latin typeface="Times New Roman" panose="02020603050405020304" pitchFamily="18" charset="0"/>
                <a:cs typeface="Times New Roman" panose="02020603050405020304" pitchFamily="18" charset="0"/>
              </a:rPr>
              <a:t>La escultura es una de las ramas que conforman las Bellas Artes. En ella, los escultores representan o crean formas figurativas o abstractas en tres dimensiones. A su vez, las esculturas pueden tener diferentes funciones, tales como religiosas, decorativas o estéticas. Los materiales que mayoritariamente se utilizan para realizar esculturas son la arcilla, el metal, la madera, la piedra, el yeso, el hormigón y el plástico. </a:t>
            </a:r>
          </a:p>
          <a:p>
            <a:r>
              <a:rPr lang="es-ES" sz="3200" dirty="0">
                <a:latin typeface="Times New Roman" panose="02020603050405020304" pitchFamily="18" charset="0"/>
                <a:cs typeface="Times New Roman" panose="02020603050405020304" pitchFamily="18" charset="0"/>
              </a:rPr>
              <a:t>Para realizar una escultura se reconocen tres métodos: adición, sustracción y vaciado. </a:t>
            </a:r>
          </a:p>
        </p:txBody>
      </p:sp>
    </p:spTree>
    <p:extLst>
      <p:ext uri="{BB962C8B-B14F-4D97-AF65-F5344CB8AC3E}">
        <p14:creationId xmlns:p14="http://schemas.microsoft.com/office/powerpoint/2010/main" val="398763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0343" y="4300538"/>
            <a:ext cx="3627320" cy="2285999"/>
          </a:xfrm>
          <a:solidFill>
            <a:schemeClr val="bg1">
              <a:alpha val="90000"/>
            </a:schemeClr>
          </a:solidFill>
          <a:ln>
            <a:solidFill>
              <a:schemeClr val="tx1"/>
            </a:solidFill>
          </a:ln>
        </p:spPr>
        <p:txBody>
          <a:bodyPr>
            <a:noAutofit/>
          </a:bodyPr>
          <a:lstStyle/>
          <a:p>
            <a:r>
              <a:rPr lang="es-ES" sz="2400" dirty="0">
                <a:latin typeface="Times New Roman" panose="02020603050405020304" pitchFamily="18" charset="0"/>
                <a:cs typeface="Times New Roman" panose="02020603050405020304" pitchFamily="18" charset="0"/>
              </a:rPr>
              <a:t>Método de adición: los materiales utilizados pueden ser arcilla, metal o madera, para este método se realizan las técnicas de modelado, soldadura o encolado. </a:t>
            </a:r>
          </a:p>
        </p:txBody>
      </p:sp>
      <p:pic>
        <p:nvPicPr>
          <p:cNvPr id="1028" name="Picture 4" descr="Centro de Arte Acción Directa - Escultura y Vaciado"/>
          <p:cNvPicPr>
            <a:picLocks noChangeAspect="1" noChangeArrowheads="1"/>
          </p:cNvPicPr>
          <p:nvPr/>
        </p:nvPicPr>
        <p:blipFill rotWithShape="1">
          <a:blip r:embed="rId2">
            <a:extLst>
              <a:ext uri="{28A0092B-C50C-407E-A947-70E740481C1C}">
                <a14:useLocalDpi xmlns:a14="http://schemas.microsoft.com/office/drawing/2010/main" val="0"/>
              </a:ext>
            </a:extLst>
          </a:blip>
          <a:srcRect t="401" r="13611"/>
          <a:stretch/>
        </p:blipFill>
        <p:spPr bwMode="auto">
          <a:xfrm>
            <a:off x="530343" y="800100"/>
            <a:ext cx="3627319" cy="335756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ᐈ Técnicas de Escultura: ¿Sabes cuántas técnicas de esculturas ..."/>
          <p:cNvPicPr>
            <a:picLocks noChangeAspect="1" noChangeArrowheads="1"/>
          </p:cNvPicPr>
          <p:nvPr/>
        </p:nvPicPr>
        <p:blipFill rotWithShape="1">
          <a:blip r:embed="rId3">
            <a:extLst>
              <a:ext uri="{28A0092B-C50C-407E-A947-70E740481C1C}">
                <a14:useLocalDpi xmlns:a14="http://schemas.microsoft.com/office/drawing/2010/main" val="0"/>
              </a:ext>
            </a:extLst>
          </a:blip>
          <a:srcRect l="17469" t="12896" r="17373"/>
          <a:stretch/>
        </p:blipFill>
        <p:spPr bwMode="auto">
          <a:xfrm>
            <a:off x="4500563" y="800100"/>
            <a:ext cx="3767445" cy="3357563"/>
          </a:xfrm>
          <a:prstGeom prst="rect">
            <a:avLst/>
          </a:prstGeom>
          <a:solidFill>
            <a:schemeClr val="tx1"/>
          </a:solidFill>
          <a:ln>
            <a:solidFill>
              <a:schemeClr val="bg1"/>
            </a:solidFill>
          </a:ln>
        </p:spPr>
      </p:pic>
      <p:sp>
        <p:nvSpPr>
          <p:cNvPr id="8" name="Marcador de contenido 2"/>
          <p:cNvSpPr txBox="1">
            <a:spLocks/>
          </p:cNvSpPr>
          <p:nvPr/>
        </p:nvSpPr>
        <p:spPr>
          <a:xfrm>
            <a:off x="4500563" y="4300538"/>
            <a:ext cx="3782610" cy="2285999"/>
          </a:xfrm>
          <a:prstGeom prst="rect">
            <a:avLst/>
          </a:prstGeom>
          <a:solidFill>
            <a:schemeClr val="bg1">
              <a:alpha val="9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latin typeface="Times New Roman" panose="02020603050405020304" pitchFamily="18" charset="0"/>
                <a:cs typeface="Times New Roman" panose="02020603050405020304" pitchFamily="18" charset="0"/>
              </a:rPr>
              <a:t>Método de sustracción: los materiales utilizados pueden ser piedra o madera, para este método se realizan las técnicas de esculpir o tallar.  </a:t>
            </a:r>
          </a:p>
        </p:txBody>
      </p:sp>
      <p:pic>
        <p:nvPicPr>
          <p:cNvPr id="1034" name="Picture 10" descr="ボード「Método de vaciado」のピ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3568" y="800100"/>
            <a:ext cx="3357562" cy="335756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Marcador de contenido 2"/>
          <p:cNvSpPr txBox="1">
            <a:spLocks/>
          </p:cNvSpPr>
          <p:nvPr/>
        </p:nvSpPr>
        <p:spPr>
          <a:xfrm>
            <a:off x="8563568" y="4300537"/>
            <a:ext cx="3357562" cy="2285999"/>
          </a:xfrm>
          <a:prstGeom prst="rect">
            <a:avLst/>
          </a:prstGeom>
          <a:solidFill>
            <a:schemeClr val="bg1">
              <a:alpha val="90000"/>
            </a:schemeClr>
          </a:solidFill>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Times New Roman" panose="02020603050405020304" pitchFamily="18" charset="0"/>
                <a:cs typeface="Times New Roman" panose="02020603050405020304" pitchFamily="18" charset="0"/>
              </a:rPr>
              <a:t>Método del vaciado: los materiales utilizados pueden ser yeso, hormigón, metal o plástico, para este método los materiales se funden y se vacían en moldes de piedra o barro cocido. </a:t>
            </a:r>
          </a:p>
        </p:txBody>
      </p:sp>
    </p:spTree>
    <p:extLst>
      <p:ext uri="{BB962C8B-B14F-4D97-AF65-F5344CB8AC3E}">
        <p14:creationId xmlns:p14="http://schemas.microsoft.com/office/powerpoint/2010/main" val="22087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853" y="273544"/>
            <a:ext cx="3338689" cy="752475"/>
          </a:xfrm>
          <a:solidFill>
            <a:schemeClr val="bg1">
              <a:alpha val="95000"/>
            </a:schemeClr>
          </a:solidFill>
          <a:ln>
            <a:solidFill>
              <a:schemeClr val="tx1"/>
            </a:solidFill>
          </a:ln>
        </p:spPr>
        <p:txBody>
          <a:bodyPr/>
          <a:lstStyle/>
          <a:p>
            <a:r>
              <a:rPr lang="es-ES" dirty="0">
                <a:latin typeface="Times New Roman" panose="02020603050405020304" pitchFamily="18" charset="0"/>
                <a:cs typeface="Times New Roman" panose="02020603050405020304" pitchFamily="18" charset="0"/>
              </a:rPr>
              <a:t>De 2D a 3D</a:t>
            </a:r>
          </a:p>
        </p:txBody>
      </p:sp>
      <p:pic>
        <p:nvPicPr>
          <p:cNvPr id="4" name="Picture 16" descr="dibujo de Miguel Angel"/>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45746" y="1123739"/>
            <a:ext cx="3619676" cy="48885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5" descr="http://www.liceus.com/cgi-bin/gba/moises.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981347" y="1123739"/>
            <a:ext cx="3685998" cy="48885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3471333" y="6110055"/>
            <a:ext cx="4188178" cy="502357"/>
          </a:xfrm>
          <a:prstGeom prst="rect">
            <a:avLst/>
          </a:prstGeom>
          <a:solidFill>
            <a:schemeClr val="bg1">
              <a:alpha val="9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dirty="0">
                <a:latin typeface="Times New Roman" panose="02020603050405020304" pitchFamily="18" charset="0"/>
                <a:cs typeface="Times New Roman" panose="02020603050405020304" pitchFamily="18" charset="0"/>
              </a:rPr>
              <a:t>Miguel Ángel, Moisés, mármol, Siglo XV  </a:t>
            </a:r>
          </a:p>
        </p:txBody>
      </p:sp>
    </p:spTree>
    <p:extLst>
      <p:ext uri="{BB962C8B-B14F-4D97-AF65-F5344CB8AC3E}">
        <p14:creationId xmlns:p14="http://schemas.microsoft.com/office/powerpoint/2010/main" val="181564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67289" y="6222032"/>
            <a:ext cx="3714045" cy="429063"/>
          </a:xfrm>
          <a:solidFill>
            <a:schemeClr val="bg1">
              <a:alpha val="95000"/>
            </a:schemeClr>
          </a:solidFill>
          <a:ln>
            <a:solidFill>
              <a:schemeClr val="tx1"/>
            </a:solidFill>
          </a:ln>
        </p:spPr>
        <p:txBody>
          <a:bodyPr>
            <a:noAutofit/>
          </a:bodyPr>
          <a:lstStyle/>
          <a:p>
            <a:pPr marL="0" indent="0">
              <a:buNone/>
            </a:pPr>
            <a:r>
              <a:rPr lang="es-ES" sz="1800" dirty="0">
                <a:latin typeface="Times New Roman" panose="02020603050405020304" pitchFamily="18" charset="0"/>
                <a:cs typeface="Times New Roman" panose="02020603050405020304" pitchFamily="18" charset="0"/>
              </a:rPr>
              <a:t>Marta Colvin, Eslabón, madera,  1956</a:t>
            </a:r>
          </a:p>
        </p:txBody>
      </p:sp>
      <p:pic>
        <p:nvPicPr>
          <p:cNvPr id="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519" y="450319"/>
            <a:ext cx="3850990" cy="27005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759" y="450319"/>
            <a:ext cx="3788570" cy="268953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951" y="3574681"/>
            <a:ext cx="3788127" cy="246318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311" y="3410549"/>
            <a:ext cx="5005387" cy="26273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974724" cy="1159098"/>
          </a:xfrm>
          <a:solidFill>
            <a:schemeClr val="bg1">
              <a:alpha val="97000"/>
            </a:schemeClr>
          </a:solidFill>
          <a:ln>
            <a:solidFill>
              <a:schemeClr val="tx1"/>
            </a:solidFill>
          </a:ln>
        </p:spPr>
        <p:txBody>
          <a:bodyPr>
            <a:normAutofit fontScale="90000"/>
          </a:bodyPr>
          <a:lstStyle/>
          <a:p>
            <a:br>
              <a:rPr lang="es-ES" sz="3600" dirty="0">
                <a:latin typeface="Times New Roman" panose="02020603050405020304" pitchFamily="18" charset="0"/>
                <a:cs typeface="Times New Roman" panose="02020603050405020304" pitchFamily="18" charset="0"/>
              </a:rPr>
            </a:br>
            <a:r>
              <a:rPr lang="es-ES" sz="3600" dirty="0">
                <a:latin typeface="Times New Roman" panose="02020603050405020304" pitchFamily="18" charset="0"/>
                <a:cs typeface="Times New Roman" panose="02020603050405020304" pitchFamily="18" charset="0"/>
              </a:rPr>
              <a:t>Venus de Willendorf, </a:t>
            </a:r>
            <a:r>
              <a:rPr lang="es-CL" sz="3600" dirty="0">
                <a:latin typeface="Times New Roman" panose="02020603050405020304" pitchFamily="18" charset="0"/>
                <a:cs typeface="Times New Roman" panose="02020603050405020304" pitchFamily="18" charset="0"/>
              </a:rPr>
              <a:t>entre 28.000 y 25.000 a. C.</a:t>
            </a:r>
            <a:br>
              <a:rPr lang="es-CL" dirty="0"/>
            </a:br>
            <a:endParaRPr lang="es-E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38200" y="1648495"/>
            <a:ext cx="5974724" cy="4652531"/>
          </a:xfrm>
          <a:solidFill>
            <a:schemeClr val="bg1">
              <a:alpha val="97000"/>
            </a:schemeClr>
          </a:solidFill>
          <a:ln>
            <a:solidFill>
              <a:schemeClr val="tx1"/>
            </a:solidFill>
          </a:ln>
        </p:spPr>
        <p:txBody>
          <a:bodyPr/>
          <a:lstStyle/>
          <a:p>
            <a:r>
              <a:rPr lang="es-ES" dirty="0">
                <a:latin typeface="Times New Roman" panose="02020603050405020304" pitchFamily="18" charset="0"/>
                <a:cs typeface="Times New Roman" panose="02020603050405020304" pitchFamily="18" charset="0"/>
              </a:rPr>
              <a:t>Esculpida en piedra caliza, pertenece a la era paleolítica y representa el cuerpo femenino. Fue descubierta en 1908 en el yacimiento arqueológico de Willendorf, en Austria. La pieza mide poco más de 11 </a:t>
            </a:r>
            <a:r>
              <a:rPr lang="es-ES" dirty="0" err="1">
                <a:latin typeface="Times New Roman" panose="02020603050405020304" pitchFamily="18" charset="0"/>
                <a:cs typeface="Times New Roman" panose="02020603050405020304" pitchFamily="18" charset="0"/>
              </a:rPr>
              <a:t>cms</a:t>
            </a:r>
            <a:r>
              <a:rPr lang="es-ES" dirty="0">
                <a:latin typeface="Times New Roman" panose="02020603050405020304" pitchFamily="18" charset="0"/>
                <a:cs typeface="Times New Roman" panose="02020603050405020304" pitchFamily="18" charset="0"/>
              </a:rPr>
              <a:t>. y eso permitía que las personas la pudieran transportar a donde fueran. Se relaciona con el amor y la belleza, de ahí su nombre. </a:t>
            </a:r>
          </a:p>
        </p:txBody>
      </p:sp>
      <p:pic>
        <p:nvPicPr>
          <p:cNvPr id="2050" name="Picture 2" descr="Amazon.com: Venus Of Willendorf Nlate Paleolithic Stone Statuet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8" y="365125"/>
            <a:ext cx="3966693" cy="59261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83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67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8" y="759852"/>
            <a:ext cx="5485327" cy="995229"/>
          </a:xfrm>
          <a:solidFill>
            <a:schemeClr val="bg1">
              <a:alpha val="98000"/>
            </a:schemeClr>
          </a:solidFill>
          <a:ln>
            <a:solidFill>
              <a:schemeClr val="tx1"/>
            </a:solidFill>
          </a:ln>
        </p:spPr>
        <p:txBody>
          <a:bodyPr>
            <a:normAutofit/>
          </a:bodyPr>
          <a:lstStyle/>
          <a:p>
            <a:r>
              <a:rPr lang="es-CL" sz="2400" dirty="0">
                <a:latin typeface="Times New Roman" panose="02020603050405020304" pitchFamily="18" charset="0"/>
                <a:cs typeface="Times New Roman" panose="02020603050405020304" pitchFamily="18" charset="0"/>
              </a:rPr>
              <a:t>Venus de Lespugue, entre 26.000 y 24.000 años de antigüedad</a:t>
            </a:r>
          </a:p>
        </p:txBody>
      </p:sp>
      <p:sp>
        <p:nvSpPr>
          <p:cNvPr id="3" name="Marcador de contenido 2"/>
          <p:cNvSpPr>
            <a:spLocks noGrp="1"/>
          </p:cNvSpPr>
          <p:nvPr>
            <p:ph idx="1"/>
          </p:nvPr>
        </p:nvSpPr>
        <p:spPr>
          <a:xfrm>
            <a:off x="838199" y="1893194"/>
            <a:ext cx="5485327" cy="3979571"/>
          </a:xfrm>
          <a:solidFill>
            <a:schemeClr val="bg1">
              <a:alpha val="97000"/>
            </a:schemeClr>
          </a:solidFill>
          <a:ln>
            <a:solidFill>
              <a:schemeClr val="tx1"/>
            </a:solidFill>
          </a:ln>
        </p:spPr>
        <p:txBody>
          <a:bodyPr>
            <a:normAutofit/>
          </a:bodyPr>
          <a:lstStyle/>
          <a:p>
            <a:r>
              <a:rPr lang="es-ES" dirty="0">
                <a:latin typeface="Times New Roman" panose="02020603050405020304" pitchFamily="18" charset="0"/>
                <a:cs typeface="Times New Roman" panose="02020603050405020304" pitchFamily="18" charset="0"/>
              </a:rPr>
              <a:t>Tallada en un colmillo de marfil, también pertenece a la época paleolítica. Es una representación del cuerpo femenino y fue encontrada por el arqueólogo Saint-</a:t>
            </a:r>
            <a:r>
              <a:rPr lang="es-ES" dirty="0" err="1">
                <a:latin typeface="Times New Roman" panose="02020603050405020304" pitchFamily="18" charset="0"/>
                <a:cs typeface="Times New Roman" panose="02020603050405020304" pitchFamily="18" charset="0"/>
              </a:rPr>
              <a:t>Périer</a:t>
            </a:r>
            <a:r>
              <a:rPr lang="es-ES" dirty="0">
                <a:latin typeface="Times New Roman" panose="02020603050405020304" pitchFamily="18" charset="0"/>
                <a:cs typeface="Times New Roman" panose="02020603050405020304" pitchFamily="18" charset="0"/>
              </a:rPr>
              <a:t> en 1922 en el yacimiento Lespugue, Francia. </a:t>
            </a: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541" y="759852"/>
            <a:ext cx="5306439" cy="511291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472" y="215096"/>
            <a:ext cx="6335332" cy="1201291"/>
          </a:xfrm>
          <a:solidFill>
            <a:schemeClr val="bg1">
              <a:alpha val="97000"/>
            </a:schemeClr>
          </a:solidFill>
          <a:ln>
            <a:solidFill>
              <a:schemeClr val="tx1"/>
            </a:solidFill>
          </a:ln>
        </p:spPr>
        <p:txBody>
          <a:bodyPr>
            <a:normAutofit/>
          </a:bodyPr>
          <a:lstStyle/>
          <a:p>
            <a:r>
              <a:rPr lang="es-ES" sz="2800" dirty="0">
                <a:latin typeface="Times New Roman" panose="02020603050405020304" pitchFamily="18" charset="0"/>
                <a:cs typeface="Times New Roman" panose="02020603050405020304" pitchFamily="18" charset="0"/>
              </a:rPr>
              <a:t>El rapto de Proserpina, Bernini, mármol, 1621-1622. </a:t>
            </a:r>
          </a:p>
        </p:txBody>
      </p:sp>
      <p:pic>
        <p:nvPicPr>
          <p:cNvPr id="5122" name="Picture 2" descr="El rapto de Proserpina: la escultura más dramática y realista d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562" y="197700"/>
            <a:ext cx="4248997" cy="63734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124" name="Picture 4" descr="El rapto de Perséfone - Gian Lorenzo Bernini - Historia Arte (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94" y="1807112"/>
            <a:ext cx="6277210" cy="47640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274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A91A287B81C1347809A2DFFA97A14F1" ma:contentTypeVersion="3" ma:contentTypeDescription="Crear nuevo documento." ma:contentTypeScope="" ma:versionID="3dd0bf4db1fe889d450a7b39e89a38a9">
  <xsd:schema xmlns:xsd="http://www.w3.org/2001/XMLSchema" xmlns:xs="http://www.w3.org/2001/XMLSchema" xmlns:p="http://schemas.microsoft.com/office/2006/metadata/properties" xmlns:ns2="1f0825bb-7064-4984-8d29-568820bc41b1" targetNamespace="http://schemas.microsoft.com/office/2006/metadata/properties" ma:root="true" ma:fieldsID="9d4ffc23151a632f371b3fd00b8043cb" ns2:_="">
    <xsd:import namespace="1f0825bb-7064-4984-8d29-568820bc41b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825bb-7064-4984-8d29-568820bc4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E58CD-8BD5-4837-A3CD-9A466C3418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47EA24C-F393-4DA1-8EBB-2A2A6E5CD072}">
  <ds:schemaRefs>
    <ds:schemaRef ds:uri="http://schemas.microsoft.com/sharepoint/v3/contenttype/forms"/>
  </ds:schemaRefs>
</ds:datastoreItem>
</file>

<file path=customXml/itemProps3.xml><?xml version="1.0" encoding="utf-8"?>
<ds:datastoreItem xmlns:ds="http://schemas.openxmlformats.org/officeDocument/2006/customXml" ds:itemID="{B2B0E6FC-60E3-4D62-9AA6-9E93B69962AD}"/>
</file>

<file path=docProps/app.xml><?xml version="1.0" encoding="utf-8"?>
<Properties xmlns="http://schemas.openxmlformats.org/officeDocument/2006/extended-properties" xmlns:vt="http://schemas.openxmlformats.org/officeDocument/2006/docPropsVTypes">
  <Template>Estela de condensación</Template>
  <TotalTime>347</TotalTime>
  <Words>678</Words>
  <Application>Microsoft Macintosh PowerPoint</Application>
  <PresentationFormat>Panorámica</PresentationFormat>
  <Paragraphs>28</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Times New Roman</vt:lpstr>
      <vt:lpstr>Tema de Office</vt:lpstr>
      <vt:lpstr>La escultura </vt:lpstr>
      <vt:lpstr>¿Qué es la escultura? </vt:lpstr>
      <vt:lpstr>Presentación de PowerPoint</vt:lpstr>
      <vt:lpstr>De 2D a 3D</vt:lpstr>
      <vt:lpstr>Presentación de PowerPoint</vt:lpstr>
      <vt:lpstr> Venus de Willendorf, entre 28.000 y 25.000 a. C. </vt:lpstr>
      <vt:lpstr>Presentación de PowerPoint</vt:lpstr>
      <vt:lpstr>Venus de Lespugue, entre 26.000 y 24.000 años de antigüedad</vt:lpstr>
      <vt:lpstr>El rapto de Proserpina, Bernini, mármol, 1621-1622. </vt:lpstr>
      <vt:lpstr>Mario Irarrázabal, Mano del desierto, hormigón armado, 1992. </vt:lpstr>
      <vt:lpstr>Juan Egenau (Chile 1927-1987) </vt:lpstr>
      <vt:lpstr>Yuanxing Liang </vt:lpstr>
      <vt:lpstr>Anthony Caro, ancho, 1964</vt:lpstr>
      <vt:lpstr>Marta Colvin, árbol de la vida, 1971. </vt:lpstr>
      <vt:lpstr> Richard Serra, Arco inclinado, 1981.  </vt:lpstr>
      <vt:lpstr>Jan Campbell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romina</dc:creator>
  <cp:lastModifiedBy>Marcela Doren</cp:lastModifiedBy>
  <cp:revision>33</cp:revision>
  <dcterms:created xsi:type="dcterms:W3CDTF">2020-06-24T22:13:03Z</dcterms:created>
  <dcterms:modified xsi:type="dcterms:W3CDTF">2020-10-01T02:24:21Z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0x010100EA91A287B81C1347809A2DFFA97A14F1</vt:lpwstr>
  </property>
</Properties>
</file>