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sldIdLst>
    <p:sldId id="256" r:id="rId5"/>
    <p:sldId id="257" r:id="rId6"/>
    <p:sldId id="264" r:id="rId7"/>
    <p:sldId id="267" r:id="rId8"/>
    <p:sldId id="271" r:id="rId9"/>
    <p:sldId id="277" r:id="rId10"/>
    <p:sldId id="269" r:id="rId11"/>
    <p:sldId id="268" r:id="rId12"/>
    <p:sldId id="274" r:id="rId13"/>
    <p:sldId id="270" r:id="rId14"/>
    <p:sldId id="259" r:id="rId15"/>
    <p:sldId id="278" r:id="rId16"/>
    <p:sldId id="258" r:id="rId17"/>
    <p:sldId id="275" r:id="rId18"/>
    <p:sldId id="276" r:id="rId19"/>
    <p:sldId id="273" r:id="rId20"/>
    <p:sldId id="262" r:id="rId21"/>
    <p:sldId id="263" r:id="rId22"/>
    <p:sldId id="272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321DC-EBE0-450C-B6BB-5681FD3EC008}" v="126" dt="2020-10-01T03:17:3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94660"/>
  </p:normalViewPr>
  <p:slideViewPr>
    <p:cSldViewPr>
      <p:cViewPr>
        <p:scale>
          <a:sx n="70" d="100"/>
          <a:sy n="70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PAZ DOREN TELLO" userId="S::mdoren@uahurtado.cl::67a39589-5028-4166-973b-4a2eaf44bd46" providerId="AD" clId="Web-{591321DC-EBE0-450C-B6BB-5681FD3EC008}"/>
    <pc:docChg chg="modSld">
      <pc:chgData name="MARCELA PAZ DOREN TELLO" userId="S::mdoren@uahurtado.cl::67a39589-5028-4166-973b-4a2eaf44bd46" providerId="AD" clId="Web-{591321DC-EBE0-450C-B6BB-5681FD3EC008}" dt="2020-10-01T03:17:36.293" v="120" actId="20577"/>
      <pc:docMkLst>
        <pc:docMk/>
      </pc:docMkLst>
      <pc:sldChg chg="modSp">
        <pc:chgData name="MARCELA PAZ DOREN TELLO" userId="S::mdoren@uahurtado.cl::67a39589-5028-4166-973b-4a2eaf44bd46" providerId="AD" clId="Web-{591321DC-EBE0-450C-B6BB-5681FD3EC008}" dt="2020-10-01T03:14:52.909" v="80" actId="20577"/>
        <pc:sldMkLst>
          <pc:docMk/>
          <pc:sldMk cId="2406039409" sldId="258"/>
        </pc:sldMkLst>
        <pc:spChg chg="mod">
          <ac:chgData name="MARCELA PAZ DOREN TELLO" userId="S::mdoren@uahurtado.cl::67a39589-5028-4166-973b-4a2eaf44bd46" providerId="AD" clId="Web-{591321DC-EBE0-450C-B6BB-5681FD3EC008}" dt="2020-10-01T03:14:52.909" v="80" actId="20577"/>
          <ac:spMkLst>
            <pc:docMk/>
            <pc:sldMk cId="2406039409" sldId="258"/>
            <ac:spMk id="7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0:45.031" v="35" actId="20577"/>
        <pc:sldMkLst>
          <pc:docMk/>
          <pc:sldMk cId="31105071" sldId="264"/>
        </pc:sldMkLst>
        <pc:spChg chg="mod">
          <ac:chgData name="MARCELA PAZ DOREN TELLO" userId="S::mdoren@uahurtado.cl::67a39589-5028-4166-973b-4a2eaf44bd46" providerId="AD" clId="Web-{591321DC-EBE0-450C-B6BB-5681FD3EC008}" dt="2020-10-01T03:10:45.031" v="35" actId="20577"/>
          <ac:spMkLst>
            <pc:docMk/>
            <pc:sldMk cId="31105071" sldId="264"/>
            <ac:spMk id="2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2:54.194" v="51" actId="20577"/>
        <pc:sldMkLst>
          <pc:docMk/>
          <pc:sldMk cId="1549956525" sldId="268"/>
        </pc:sldMkLst>
        <pc:spChg chg="mod">
          <ac:chgData name="MARCELA PAZ DOREN TELLO" userId="S::mdoren@uahurtado.cl::67a39589-5028-4166-973b-4a2eaf44bd46" providerId="AD" clId="Web-{591321DC-EBE0-450C-B6BB-5681FD3EC008}" dt="2020-10-01T03:12:54.194" v="51" actId="20577"/>
          <ac:spMkLst>
            <pc:docMk/>
            <pc:sldMk cId="1549956525" sldId="268"/>
            <ac:spMk id="2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3:55.166" v="73" actId="20577"/>
        <pc:sldMkLst>
          <pc:docMk/>
          <pc:sldMk cId="3356605793" sldId="270"/>
        </pc:sldMkLst>
        <pc:spChg chg="mod">
          <ac:chgData name="MARCELA PAZ DOREN TELLO" userId="S::mdoren@uahurtado.cl::67a39589-5028-4166-973b-4a2eaf44bd46" providerId="AD" clId="Web-{591321DC-EBE0-450C-B6BB-5681FD3EC008}" dt="2020-10-01T03:13:55.166" v="73" actId="20577"/>
          <ac:spMkLst>
            <pc:docMk/>
            <pc:sldMk cId="3356605793" sldId="270"/>
            <ac:spMk id="2" creationId="{00000000-0000-0000-0000-000000000000}"/>
          </ac:spMkLst>
        </pc:spChg>
        <pc:spChg chg="mod">
          <ac:chgData name="MARCELA PAZ DOREN TELLO" userId="S::mdoren@uahurtado.cl::67a39589-5028-4166-973b-4a2eaf44bd46" providerId="AD" clId="Web-{591321DC-EBE0-450C-B6BB-5681FD3EC008}" dt="2020-10-01T03:13:44.790" v="68" actId="1076"/>
          <ac:spMkLst>
            <pc:docMk/>
            <pc:sldMk cId="3356605793" sldId="270"/>
            <ac:spMk id="4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7:36.277" v="119" actId="20577"/>
        <pc:sldMkLst>
          <pc:docMk/>
          <pc:sldMk cId="3216430447" sldId="273"/>
        </pc:sldMkLst>
        <pc:spChg chg="mod">
          <ac:chgData name="MARCELA PAZ DOREN TELLO" userId="S::mdoren@uahurtado.cl::67a39589-5028-4166-973b-4a2eaf44bd46" providerId="AD" clId="Web-{591321DC-EBE0-450C-B6BB-5681FD3EC008}" dt="2020-10-01T03:17:36.277" v="119" actId="20577"/>
          <ac:spMkLst>
            <pc:docMk/>
            <pc:sldMk cId="3216430447" sldId="273"/>
            <ac:spMk id="3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3:09.507" v="59" actId="20577"/>
        <pc:sldMkLst>
          <pc:docMk/>
          <pc:sldMk cId="4190596592" sldId="274"/>
        </pc:sldMkLst>
        <pc:spChg chg="mod">
          <ac:chgData name="MARCELA PAZ DOREN TELLO" userId="S::mdoren@uahurtado.cl::67a39589-5028-4166-973b-4a2eaf44bd46" providerId="AD" clId="Web-{591321DC-EBE0-450C-B6BB-5681FD3EC008}" dt="2020-10-01T03:13:09.507" v="59" actId="20577"/>
          <ac:spMkLst>
            <pc:docMk/>
            <pc:sldMk cId="4190596592" sldId="274"/>
            <ac:spMk id="4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5:33.598" v="87" actId="20577"/>
        <pc:sldMkLst>
          <pc:docMk/>
          <pc:sldMk cId="3301476258" sldId="275"/>
        </pc:sldMkLst>
        <pc:spChg chg="mod">
          <ac:chgData name="MARCELA PAZ DOREN TELLO" userId="S::mdoren@uahurtado.cl::67a39589-5028-4166-973b-4a2eaf44bd46" providerId="AD" clId="Web-{591321DC-EBE0-450C-B6BB-5681FD3EC008}" dt="2020-10-01T03:15:33.598" v="87" actId="20577"/>
          <ac:spMkLst>
            <pc:docMk/>
            <pc:sldMk cId="3301476258" sldId="275"/>
            <ac:spMk id="3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6:17.054" v="102" actId="20577"/>
        <pc:sldMkLst>
          <pc:docMk/>
          <pc:sldMk cId="1874423504" sldId="276"/>
        </pc:sldMkLst>
        <pc:spChg chg="mod">
          <ac:chgData name="MARCELA PAZ DOREN TELLO" userId="S::mdoren@uahurtado.cl::67a39589-5028-4166-973b-4a2eaf44bd46" providerId="AD" clId="Web-{591321DC-EBE0-450C-B6BB-5681FD3EC008}" dt="2020-10-01T03:16:17.054" v="102" actId="20577"/>
          <ac:spMkLst>
            <pc:docMk/>
            <pc:sldMk cId="1874423504" sldId="276"/>
            <ac:spMk id="3" creationId="{00000000-0000-0000-0000-000000000000}"/>
          </ac:spMkLst>
        </pc:spChg>
      </pc:sldChg>
      <pc:sldChg chg="modSp">
        <pc:chgData name="MARCELA PAZ DOREN TELLO" userId="S::mdoren@uahurtado.cl::67a39589-5028-4166-973b-4a2eaf44bd46" providerId="AD" clId="Web-{591321DC-EBE0-450C-B6BB-5681FD3EC008}" dt="2020-10-01T03:14:28.152" v="77" actId="20577"/>
        <pc:sldMkLst>
          <pc:docMk/>
          <pc:sldMk cId="1240452586" sldId="278"/>
        </pc:sldMkLst>
        <pc:spChg chg="mod">
          <ac:chgData name="MARCELA PAZ DOREN TELLO" userId="S::mdoren@uahurtado.cl::67a39589-5028-4166-973b-4a2eaf44bd46" providerId="AD" clId="Web-{591321DC-EBE0-450C-B6BB-5681FD3EC008}" dt="2020-10-01T03:14:28.152" v="77" actId="20577"/>
          <ac:spMkLst>
            <pc:docMk/>
            <pc:sldMk cId="1240452586" sldId="27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9729FC-7C37-4EFE-B66E-A56B5188529C}" type="datetimeFigureOut">
              <a:rPr lang="es-CL" smtClean="0"/>
              <a:t>30-09-2020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7D8394-4362-462D-9C9B-3E7E58645381}" type="slidenum">
              <a:rPr lang="es-CL" smtClean="0"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336704" cy="360040"/>
          </a:xfrm>
        </p:spPr>
        <p:txBody>
          <a:bodyPr/>
          <a:lstStyle/>
          <a:p>
            <a:r>
              <a:rPr lang="es-CL" dirty="0">
                <a:latin typeface="Adobe Caslon Pro Bold" pitchFamily="18" charset="0"/>
              </a:rPr>
              <a:t>I Medio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733681"/>
            <a:ext cx="7272808" cy="1336794"/>
          </a:xfrm>
        </p:spPr>
        <p:txBody>
          <a:bodyPr>
            <a:normAutofit fontScale="90000"/>
          </a:bodyPr>
          <a:lstStyle/>
          <a:p>
            <a:r>
              <a:rPr lang="es-CL" sz="5400" b="1" dirty="0">
                <a:latin typeface="Adobe Caslon Pro Bold" pitchFamily="18" charset="0"/>
              </a:rPr>
              <a:t>Unidad 2: Arquitectura</a:t>
            </a:r>
            <a:br>
              <a:rPr lang="es-CL" dirty="0">
                <a:latin typeface="Adobe Caslon Pro Bold" pitchFamily="18" charset="0"/>
              </a:rPr>
            </a:b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dobe Caslon Pro Bold" pitchFamily="18" charset="0"/>
              </a:rPr>
              <a:t>Monumentos y Patrimonio</a:t>
            </a:r>
          </a:p>
        </p:txBody>
      </p:sp>
    </p:spTree>
    <p:extLst>
      <p:ext uri="{BB962C8B-B14F-4D97-AF65-F5344CB8AC3E}">
        <p14:creationId xmlns:p14="http://schemas.microsoft.com/office/powerpoint/2010/main" val="334883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1" y="614103"/>
            <a:ext cx="788747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¿Es posible considerar El baile de la tirana como patrimonio? ¿Por qué?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Si es patrimonio ¿qué tipo de patrimonio crees que sería?</a:t>
            </a:r>
          </a:p>
        </p:txBody>
      </p:sp>
      <p:sp>
        <p:nvSpPr>
          <p:cNvPr id="4" name="CuadroTexto 4"/>
          <p:cNvSpPr txBox="1"/>
          <p:nvPr/>
        </p:nvSpPr>
        <p:spPr>
          <a:xfrm>
            <a:off x="539552" y="3434967"/>
            <a:ext cx="7887475" cy="1200329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Responde en este espacio</a:t>
            </a:r>
          </a:p>
        </p:txBody>
      </p:sp>
      <p:sp>
        <p:nvSpPr>
          <p:cNvPr id="6" name="CuadroTexto 4"/>
          <p:cNvSpPr txBox="1"/>
          <p:nvPr/>
        </p:nvSpPr>
        <p:spPr>
          <a:xfrm>
            <a:off x="539552" y="5138418"/>
            <a:ext cx="7887475" cy="1200329"/>
          </a:xfrm>
          <a:prstGeom prst="rect">
            <a:avLst/>
          </a:prstGeom>
          <a:noFill/>
          <a:ln w="63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S" dirty="0">
                <a:solidFill>
                  <a:schemeClr val="bg1">
                    <a:lumMod val="65000"/>
                  </a:schemeClr>
                </a:solidFill>
              </a:rPr>
              <a:t>Responde en este espacio</a:t>
            </a:r>
          </a:p>
        </p:txBody>
      </p:sp>
      <p:pic>
        <p:nvPicPr>
          <p:cNvPr id="3078" name="Picture 6" descr="Chile, La Tirana Festival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1" y="332656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43808" y="26064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¿Cómo se clasifica el patrimonio?</a:t>
            </a:r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51920" y="644039"/>
            <a:ext cx="158417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Patrimonio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19672" y="1228110"/>
            <a:ext cx="122413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Natural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56176" y="1228110"/>
            <a:ext cx="15841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Cultural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1920" y="2095397"/>
            <a:ext cx="16561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Tangible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7128284" y="2095397"/>
            <a:ext cx="144016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Intangible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04248" y="2951255"/>
            <a:ext cx="208823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Se refiere a lo que no se puede tocar, pero transmitir por el habla tales como: </a:t>
            </a:r>
          </a:p>
          <a:p>
            <a:r>
              <a:rPr lang="es-CL" sz="1400" dirty="0"/>
              <a:t>Lenguaje</a:t>
            </a:r>
          </a:p>
          <a:p>
            <a:r>
              <a:rPr lang="es-CL" sz="1400" dirty="0"/>
              <a:t>Costumbres</a:t>
            </a:r>
          </a:p>
          <a:p>
            <a:r>
              <a:rPr lang="es-CL" sz="1400" dirty="0"/>
              <a:t>Religiones</a:t>
            </a:r>
          </a:p>
          <a:p>
            <a:r>
              <a:rPr lang="es-CL" sz="1400" dirty="0"/>
              <a:t>Leyendas</a:t>
            </a:r>
          </a:p>
          <a:p>
            <a:r>
              <a:rPr lang="es-CL" sz="1400" dirty="0"/>
              <a:t>Mitos</a:t>
            </a:r>
          </a:p>
          <a:p>
            <a:r>
              <a:rPr lang="es-CL" sz="1400" dirty="0"/>
              <a:t>Música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63890" y="2975853"/>
            <a:ext cx="187220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Monumentos o sitios Arqueológicos</a:t>
            </a:r>
          </a:p>
          <a:p>
            <a:r>
              <a:rPr lang="es-CL" sz="1400" dirty="0"/>
              <a:t>Monumentos o sitios históricos</a:t>
            </a:r>
          </a:p>
          <a:p>
            <a:r>
              <a:rPr lang="es-CL" sz="1400" dirty="0"/>
              <a:t>Conjuntos arquitectónicos</a:t>
            </a:r>
          </a:p>
          <a:p>
            <a:r>
              <a:rPr lang="es-CL" sz="1400" dirty="0"/>
              <a:t>Zonas Típicas</a:t>
            </a:r>
          </a:p>
          <a:p>
            <a:r>
              <a:rPr lang="es-CL" sz="1400" dirty="0"/>
              <a:t>Monumentos Públicos</a:t>
            </a:r>
          </a:p>
          <a:p>
            <a:r>
              <a:rPr lang="es-CL" sz="1400" dirty="0"/>
              <a:t>Paisajes Culturales</a:t>
            </a:r>
          </a:p>
          <a:p>
            <a:r>
              <a:rPr lang="es-CL" sz="1400" dirty="0"/>
              <a:t>Centros industriales y obras de ingeniería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059574" y="2975853"/>
            <a:ext cx="144016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/>
              <a:t>Manuscritos</a:t>
            </a:r>
          </a:p>
          <a:p>
            <a:r>
              <a:rPr lang="es-CL" sz="1400" dirty="0"/>
              <a:t>Documentos</a:t>
            </a:r>
          </a:p>
          <a:p>
            <a:r>
              <a:rPr lang="es-CL" sz="1400" dirty="0"/>
              <a:t>Artefactos Históricos</a:t>
            </a:r>
          </a:p>
          <a:p>
            <a:r>
              <a:rPr lang="es-CL" sz="1400" dirty="0"/>
              <a:t>Colecciones Científicas Naturales</a:t>
            </a:r>
          </a:p>
          <a:p>
            <a:r>
              <a:rPr lang="es-CL" sz="1400" dirty="0"/>
              <a:t>Grabaciones</a:t>
            </a:r>
          </a:p>
          <a:p>
            <a:r>
              <a:rPr lang="es-CL" sz="1400" dirty="0"/>
              <a:t>Películas</a:t>
            </a:r>
          </a:p>
          <a:p>
            <a:r>
              <a:rPr lang="es-CL" sz="1400" dirty="0"/>
              <a:t>Fotografías</a:t>
            </a:r>
          </a:p>
          <a:p>
            <a:r>
              <a:rPr lang="es-CL" sz="1400" dirty="0"/>
              <a:t>Obras de Arte y Artesanía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5537" y="2095397"/>
            <a:ext cx="2304256" cy="25853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Reservas de la Biósfera</a:t>
            </a:r>
          </a:p>
          <a:p>
            <a:endParaRPr lang="es-CL" dirty="0"/>
          </a:p>
          <a:p>
            <a:r>
              <a:rPr lang="es-CL" dirty="0"/>
              <a:t>Monumentos Naturales</a:t>
            </a:r>
          </a:p>
          <a:p>
            <a:endParaRPr lang="es-CL" dirty="0"/>
          </a:p>
          <a:p>
            <a:r>
              <a:rPr lang="es-CL" dirty="0"/>
              <a:t>Reservas Nacionales</a:t>
            </a:r>
          </a:p>
          <a:p>
            <a:endParaRPr lang="es-CL" dirty="0"/>
          </a:p>
          <a:p>
            <a:r>
              <a:rPr lang="es-CL" dirty="0"/>
              <a:t>Parques Nacionales</a:t>
            </a:r>
          </a:p>
        </p:txBody>
      </p:sp>
      <p:cxnSp>
        <p:nvCxnSpPr>
          <p:cNvPr id="23" name="22 Conector angular"/>
          <p:cNvCxnSpPr>
            <a:stCxn id="3" idx="2"/>
            <a:endCxn id="6" idx="1"/>
          </p:cNvCxnSpPr>
          <p:nvPr/>
        </p:nvCxnSpPr>
        <p:spPr>
          <a:xfrm rot="16200000" flipH="1">
            <a:off x="5200390" y="456989"/>
            <a:ext cx="399405" cy="151216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3" idx="2"/>
            <a:endCxn id="4" idx="3"/>
          </p:cNvCxnSpPr>
          <p:nvPr/>
        </p:nvCxnSpPr>
        <p:spPr>
          <a:xfrm rot="5400000">
            <a:off x="3544206" y="312973"/>
            <a:ext cx="399405" cy="18002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4" idx="2"/>
            <a:endCxn id="12" idx="0"/>
          </p:cNvCxnSpPr>
          <p:nvPr/>
        </p:nvCxnSpPr>
        <p:spPr>
          <a:xfrm flipH="1">
            <a:off x="1697665" y="1597442"/>
            <a:ext cx="534075" cy="4979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6" idx="2"/>
            <a:endCxn id="8" idx="0"/>
          </p:cNvCxnSpPr>
          <p:nvPr/>
        </p:nvCxnSpPr>
        <p:spPr>
          <a:xfrm rot="16200000" flipH="1">
            <a:off x="7149337" y="1396369"/>
            <a:ext cx="497955" cy="90010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6" idx="2"/>
            <a:endCxn id="7" idx="0"/>
          </p:cNvCxnSpPr>
          <p:nvPr/>
        </p:nvCxnSpPr>
        <p:spPr>
          <a:xfrm rot="5400000">
            <a:off x="5565161" y="712293"/>
            <a:ext cx="497955" cy="226825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stCxn id="7" idx="2"/>
            <a:endCxn id="10" idx="0"/>
          </p:cNvCxnSpPr>
          <p:nvPr/>
        </p:nvCxnSpPr>
        <p:spPr>
          <a:xfrm rot="16200000" flipH="1">
            <a:off x="4869052" y="2244911"/>
            <a:ext cx="541902" cy="91998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stCxn id="7" idx="2"/>
            <a:endCxn id="11" idx="0"/>
          </p:cNvCxnSpPr>
          <p:nvPr/>
        </p:nvCxnSpPr>
        <p:spPr>
          <a:xfrm rot="5400000">
            <a:off x="3958882" y="2254723"/>
            <a:ext cx="541902" cy="90035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8" idx="2"/>
            <a:endCxn id="9" idx="0"/>
          </p:cNvCxnSpPr>
          <p:nvPr/>
        </p:nvCxnSpPr>
        <p:spPr>
          <a:xfrm>
            <a:off x="7848364" y="2433951"/>
            <a:ext cx="0" cy="517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un monumento?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s-CL" sz="2400" dirty="0"/>
              <a:t>Este corresponde a construcciones arquitectónicas o escultóricas que tienen como fin recordar a alguien. Son de valor histórico o artístico.</a:t>
            </a:r>
          </a:p>
          <a:p>
            <a:r>
              <a:rPr lang="es-CL" sz="2400" dirty="0"/>
              <a:t>Un ejemplo de esto es el arco Papal de Lo Prado. </a:t>
            </a:r>
          </a:p>
          <a:p>
            <a:pPr lvl="1"/>
            <a:r>
              <a:rPr lang="es-CL" sz="1600" dirty="0">
                <a:solidFill>
                  <a:schemeClr val="tx1"/>
                </a:solidFill>
              </a:rPr>
              <a:t>Es un monumento para la comunidad, porque fue construida para la venida del Papa Juan Pablo II, por lo tanto, conmemora ese día.</a:t>
            </a:r>
          </a:p>
        </p:txBody>
      </p:sp>
      <p:sp>
        <p:nvSpPr>
          <p:cNvPr id="5" name="AutoShape 2" descr="Las huellas que dejó Juan Pablo II - La Terc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Las huellas que dejó Juan Pablo II - La Terc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99992" cy="29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glesias de madera de Chiloé - Más rutas y menos rut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Iglesias de madera de Chiloé - Más rutas y menos ruti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353627" y="497404"/>
            <a:ext cx="843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+mj-lt"/>
              </a:rPr>
              <a:t>Actividad 1: Buscando el patrimonio familiar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7428" y="1916832"/>
            <a:ext cx="8584505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L" sz="1600" dirty="0"/>
              <a:t>Busca en tus raíces familiares alguna costumbre u objeto que te gustaría que quedara para las próximas generaciones. Por ejemplo, una receta, una imagen, o un collar.</a:t>
            </a:r>
          </a:p>
          <a:p>
            <a:pPr algn="just"/>
            <a:endParaRPr lang="es-CL" sz="1600" dirty="0"/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¿Qué costumbre u objeto consideras que puede convertirse en patrimonio ? ¿Por qué?</a:t>
            </a:r>
          </a:p>
          <a:p>
            <a:pPr algn="just"/>
            <a:endParaRPr lang="es-CL" sz="1600" dirty="0"/>
          </a:p>
          <a:p>
            <a:pPr algn="just"/>
            <a:endParaRPr lang="es-CL" sz="1600" dirty="0"/>
          </a:p>
          <a:p>
            <a:pPr algn="just"/>
            <a:endParaRPr lang="es-CL" sz="1600" dirty="0"/>
          </a:p>
          <a:p>
            <a:pPr algn="just"/>
            <a:endParaRPr lang="es-CL" sz="1600" dirty="0"/>
          </a:p>
          <a:p>
            <a:pPr algn="just"/>
            <a:r>
              <a:rPr lang="es-CL" sz="1600" dirty="0"/>
              <a:t>¿Cómo traspasarías este patrimonio a otras generaciones para que resguarden esta costumbre u objeto?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603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just">
              <a:buNone/>
            </a:pPr>
            <a:r>
              <a:rPr lang="es-CL" sz="1400" dirty="0"/>
              <a:t>En esta actividad te sugerimos proponer alguna construcción, parque, zona, objeto o costumbre de tu comuna que debería formar parte del patrimonio nacional. Debes incluir una foto o un dibujo de la construcción, parque, zona urbana, objeto o costumbre seleccionada (pueden ser sacadas de internet las fotos).</a:t>
            </a:r>
          </a:p>
          <a:p>
            <a:pPr marL="0" indent="0" algn="just">
              <a:buNone/>
            </a:pPr>
            <a:endParaRPr lang="es-CL" sz="1400" dirty="0"/>
          </a:p>
          <a:p>
            <a:pPr marL="0" indent="0" algn="just">
              <a:buNone/>
            </a:pPr>
            <a:r>
              <a:rPr lang="es-CL" sz="1400" dirty="0"/>
              <a:t>¿Conoces alguna construcción, parque, zona, objeto o costumbre que tu familia o comunidad aprecien? ¿Cuál es?</a:t>
            </a:r>
          </a:p>
          <a:p>
            <a:pPr marL="0" indent="0" algn="just">
              <a:buNone/>
            </a:pPr>
            <a:endParaRPr lang="es-CL" sz="14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r>
              <a:rPr lang="es-CL" sz="1600" dirty="0"/>
              <a:t>¿En qué lugar se ubica? </a:t>
            </a:r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</p:txBody>
      </p:sp>
      <p:sp>
        <p:nvSpPr>
          <p:cNvPr id="4" name="CuadroTexto 1"/>
          <p:cNvSpPr txBox="1">
            <a:spLocks noGrp="1"/>
          </p:cNvSpPr>
          <p:nvPr>
            <p:ph type="title"/>
          </p:nvPr>
        </p:nvSpPr>
        <p:spPr>
          <a:xfrm>
            <a:off x="395536" y="-396171"/>
            <a:ext cx="8534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sz="2000" dirty="0">
                <a:solidFill>
                  <a:schemeClr val="tx1"/>
                </a:solidFill>
              </a:rPr>
              <a:t>Actividad 2 : El patrimonio de mi comuna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64822" y="1423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74680" y="13982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95536" y="3356992"/>
            <a:ext cx="8352928" cy="1200329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Responde en este espacio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  <a:noFill/>
          <a:ln w="952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Responde en este espacio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7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504056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 algn="just">
              <a:buNone/>
            </a:pPr>
            <a:r>
              <a:rPr lang="es-CL" sz="1400" dirty="0"/>
              <a:t>¿Qué característica tiene que lo hace diferente al resto? </a:t>
            </a:r>
            <a:r>
              <a:rPr lang="es-CL" sz="1400" i="1" dirty="0"/>
              <a:t>(por ejemplo, que sea más antigua que otras edificaciones, que tenga una historia en que participaron personas importantes, entre otros).</a:t>
            </a:r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400" dirty="0"/>
          </a:p>
          <a:p>
            <a:pPr marL="0" indent="0" algn="just">
              <a:buNone/>
            </a:pPr>
            <a:r>
              <a:rPr lang="es-CL" sz="1400" dirty="0"/>
              <a:t>¿Cuál es su estado actual? (</a:t>
            </a:r>
            <a:r>
              <a:rPr lang="es-CL" sz="1400" i="1" dirty="0"/>
              <a:t>si está bien cuidado, si está dañado, sucio, entre otros</a:t>
            </a:r>
            <a:r>
              <a:rPr lang="es-CL" sz="1400" dirty="0"/>
              <a:t>).</a:t>
            </a:r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4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s-CL" sz="1400" dirty="0"/>
              <a:t>¿Por qué crees que es importante declarar a tu elemento seleccionado Patrimonio? ¿Cómo crees que ayudará a su preservación?</a:t>
            </a:r>
          </a:p>
          <a:p>
            <a:pPr marL="0" indent="0" algn="just">
              <a:buNone/>
            </a:pPr>
            <a:endParaRPr lang="es-CL" sz="1400" dirty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r>
              <a:rPr lang="es-CL" sz="1400" dirty="0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CuadroTexto 1"/>
          <p:cNvSpPr txBox="1">
            <a:spLocks noGrp="1"/>
          </p:cNvSpPr>
          <p:nvPr>
            <p:ph type="title"/>
          </p:nvPr>
        </p:nvSpPr>
        <p:spPr>
          <a:xfrm>
            <a:off x="395536" y="-457727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sz="2400" dirty="0">
                <a:solidFill>
                  <a:schemeClr val="tx1"/>
                </a:solidFill>
              </a:rPr>
              <a:t>Actividad 2 : El patrimonio de mi comuna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5536" y="2132856"/>
            <a:ext cx="83529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Responde en este espacio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536" y="3861048"/>
            <a:ext cx="83529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Responde en este espacio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5536" y="5661248"/>
            <a:ext cx="82809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Responde en este espacio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2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La idea es que puedas proponer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 alguna arquitectura, objeto o costumbre de tu comuna que pueda formar parte del patrimonio nacional. Debes incluir una foto o un dibujo de la arquitectura patrimonial de la que hablarás (pueden ser sacadas de internet las fotos).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¿Conoces alguna construcción, elemento o arquitectura que la comunidad de la comuna o tus mismos padres respeten o aprecien?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¿En qué lugar se ubica? (si es posible, menciona calles)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¿Qué característica tiene que la hace diferente al resto? (por ejemplo, que sea más antigua que otras edificaciones, que tenga una historia en que participaron personas importantes, entre otros).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¿Cuál es su estado actual? (si está bien cuidado, si está dañado, sucio, entre otros).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¿Crees que sea valiosa para otras generaciones su existencia? ¿Por qué?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CuadroTexto 1"/>
          <p:cNvSpPr txBox="1">
            <a:spLocks noGrp="1"/>
          </p:cNvSpPr>
          <p:nvPr>
            <p:ph type="title"/>
          </p:nvPr>
        </p:nvSpPr>
        <p:spPr>
          <a:xfrm>
            <a:off x="395536" y="-596227"/>
            <a:ext cx="8534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dirty="0"/>
              <a:t>El patrimonio de mi comuna</a:t>
            </a:r>
          </a:p>
        </p:txBody>
      </p:sp>
    </p:spTree>
    <p:extLst>
      <p:ext uri="{BB962C8B-B14F-4D97-AF65-F5344CB8AC3E}">
        <p14:creationId xmlns:p14="http://schemas.microsoft.com/office/powerpoint/2010/main" val="321643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98072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¡Y terminamos!</a:t>
            </a:r>
          </a:p>
          <a:p>
            <a:endParaRPr lang="es-ES" dirty="0"/>
          </a:p>
          <a:p>
            <a:pPr algn="ctr"/>
            <a:r>
              <a:rPr lang="es-ES" dirty="0"/>
              <a:t>¡Muchas gracias por tu esfuerzo!</a:t>
            </a:r>
          </a:p>
          <a:p>
            <a:pPr algn="ctr"/>
            <a:endParaRPr lang="es-ES" dirty="0"/>
          </a:p>
        </p:txBody>
      </p:sp>
      <p:pic>
        <p:nvPicPr>
          <p:cNvPr id="4098" name="Picture 2" descr="▷ GRACIAS GIF. GRACIAS POR SU ATENCIÓN | Todos los GIFS 20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96952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2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2243" y="275806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Este recurso de aprendizaje ha sido creado en el contexto de la práctica virtual, de Pedagogía en Artes Visuales, de UAH.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7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/>
              <a:t>Referencias y bibliografía sugerida: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https://www.cultura.gob.cl/wp-content/uploads/2020/03/menu-de-chile-2018.pdf</a:t>
            </a:r>
          </a:p>
          <a:p>
            <a:r>
              <a:rPr lang="es-CL" dirty="0"/>
              <a:t>https://www.monumentos.gob.cl/patrimonio-mundial/lista-actual</a:t>
            </a:r>
          </a:p>
          <a:p>
            <a:r>
              <a:rPr lang="es-CL" dirty="0"/>
              <a:t>https://www.patrimoniocultural.gob.cl/614/w3-article-5355.html?_noredirect=1</a:t>
            </a:r>
          </a:p>
          <a:p>
            <a:r>
              <a:rPr lang="es-CL" dirty="0"/>
              <a:t>http://patrimonioinmaterial.patrimoniocultural.gob.cl/pp_paginas/reconozco-mi-patrimonio/</a:t>
            </a:r>
          </a:p>
          <a:p>
            <a:r>
              <a:rPr lang="es-CL" dirty="0"/>
              <a:t>http://www.chileparaninos.gob.cl/639/articles-350035_archivo_01.pdf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99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95536" y="1916832"/>
            <a:ext cx="8280920" cy="1935088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>
            <a:noAutofit/>
          </a:bodyPr>
          <a:lstStyle/>
          <a:p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OA 4: Realizar juicios críticos de manifestaciones visuales, comprendiendo las condiciones contextuales de su creador y utilizando criterios estéticos pertinentes.</a:t>
            </a:r>
            <a:b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endParaRPr lang="es-CL" sz="2400" dirty="0">
              <a:solidFill>
                <a:schemeClr val="tx1">
                  <a:lumMod val="95000"/>
                  <a:lumOff val="5000"/>
                </a:schemeClr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8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1366" y="980728"/>
            <a:ext cx="8712968" cy="4832092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¡BIENVENIDO A LA UNIDAD DE ARQUITECTURA!</a:t>
            </a:r>
          </a:p>
          <a:p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  <a:p>
            <a:pPr algn="just"/>
            <a:r>
              <a:rPr lang="es-ES" dirty="0">
                <a:latin typeface="+mj-lt"/>
              </a:rPr>
              <a:t>Este material ha sido realizado para ser completado con tus apreciaciones y conocimientos. La idea es que lo realices de manera consciente y sincera, si no sabes algo, puedes investigar en diferentes fuentes para contestar. </a:t>
            </a:r>
          </a:p>
          <a:p>
            <a:pPr algn="just"/>
            <a:endParaRPr lang="es-ES" sz="2400" dirty="0">
              <a:latin typeface="+mj-lt"/>
              <a:sym typeface="Wingdings" panose="05000000000000000000" pitchFamily="2" charset="2"/>
            </a:endParaRPr>
          </a:p>
          <a:p>
            <a:pPr algn="just"/>
            <a:r>
              <a:rPr lang="es-ES" sz="2000" dirty="0">
                <a:latin typeface="+mj-lt"/>
                <a:sym typeface="Wingdings" panose="05000000000000000000" pitchFamily="2" charset="2"/>
              </a:rPr>
              <a:t>			</a:t>
            </a:r>
          </a:p>
          <a:p>
            <a:pPr algn="just"/>
            <a:r>
              <a:rPr lang="es-ES" sz="2000" dirty="0">
                <a:latin typeface="+mj-lt"/>
                <a:sym typeface="Wingdings" panose="05000000000000000000" pitchFamily="2" charset="2"/>
              </a:rPr>
              <a:t>			¡Sin más, comencemos!</a:t>
            </a:r>
          </a:p>
          <a:p>
            <a:pPr algn="ctr"/>
            <a:r>
              <a:rPr lang="es-ES" sz="4000" dirty="0">
                <a:sym typeface="Wingdings" panose="05000000000000000000" pitchFamily="2" charset="2"/>
              </a:rPr>
              <a:t> </a:t>
            </a:r>
            <a:endParaRPr lang="es-ES" sz="40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Para empezar… Veamos algunas imágenes que quizás conozcas</a:t>
            </a:r>
          </a:p>
        </p:txBody>
      </p:sp>
      <p:pic>
        <p:nvPicPr>
          <p:cNvPr id="3" name="Picture 2" descr="ACHAO: EL PRIMER TEMPLO - Patrimonio Cultural de Chi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3670"/>
          <a:stretch/>
        </p:blipFill>
        <p:spPr bwMode="auto">
          <a:xfrm>
            <a:off x="251520" y="1307669"/>
            <a:ext cx="4460450" cy="32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historia del moái que Reino Unido &quot;robó&quot; de la Isla de Pasc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73873"/>
            <a:ext cx="4356484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92603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Moais</a:t>
            </a:r>
            <a:r>
              <a:rPr lang="es-CL" dirty="0"/>
              <a:t>, atan del 700 </a:t>
            </a:r>
            <a:r>
              <a:rPr lang="es-CL" dirty="0" err="1"/>
              <a:t>d.C</a:t>
            </a:r>
            <a:r>
              <a:rPr lang="es-CL" dirty="0"/>
              <a:t> al 1600 </a:t>
            </a:r>
            <a:r>
              <a:rPr lang="es-CL" dirty="0">
                <a:sym typeface="Wingdings" panose="05000000000000000000" pitchFamily="2" charset="2"/>
              </a:rPr>
              <a:t></a:t>
            </a:r>
            <a:r>
              <a:rPr lang="es-CL" dirty="0"/>
              <a:t> </a:t>
            </a:r>
            <a:r>
              <a:rPr lang="es-CL" dirty="0" err="1"/>
              <a:t>d.C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726136" y="2617844"/>
            <a:ext cx="327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ym typeface="Wingdings" panose="05000000000000000000" pitchFamily="2" charset="2"/>
              </a:rPr>
              <a:t> </a:t>
            </a:r>
            <a:r>
              <a:rPr lang="es-CL" dirty="0"/>
              <a:t>Iglesia de </a:t>
            </a:r>
            <a:r>
              <a:rPr lang="es-CL" dirty="0" err="1"/>
              <a:t>Achao</a:t>
            </a:r>
            <a:r>
              <a:rPr lang="es-CL" dirty="0"/>
              <a:t>, Chiloé.         1730.</a:t>
            </a:r>
          </a:p>
        </p:txBody>
      </p:sp>
    </p:spTree>
    <p:extLst>
      <p:ext uri="{BB962C8B-B14F-4D97-AF65-F5344CB8AC3E}">
        <p14:creationId xmlns:p14="http://schemas.microsoft.com/office/powerpoint/2010/main" val="334494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3" y="188640"/>
            <a:ext cx="3423363" cy="39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aile Chino Cay Cay | Baile Chino de Cay Cay descendiendo de… | Flick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 bwMode="auto">
          <a:xfrm>
            <a:off x="4042711" y="2924944"/>
            <a:ext cx="48768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5517232"/>
            <a:ext cx="335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Baile Chino, data del 1585    </a:t>
            </a:r>
            <a:r>
              <a:rPr lang="es-CL" dirty="0">
                <a:sym typeface="Wingdings" panose="05000000000000000000" pitchFamily="2" charset="2"/>
              </a:rPr>
              <a:t></a:t>
            </a:r>
            <a:r>
              <a:rPr lang="es-CL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35896" y="14127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ym typeface="Wingdings" panose="05000000000000000000" pitchFamily="2" charset="2"/>
              </a:rPr>
              <a:t> Frase que forma parte del folclor.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616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ekking Base Torres del Paine - Patagonia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AutoShape 4" descr="Trekking Base Torres del Paine - PatagoniaFu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Trekking Base Torres del Paine - PatagoniaF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0071"/>
            <a:ext cx="5755630" cy="323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5575" y="692696"/>
            <a:ext cx="26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Torres del </a:t>
            </a:r>
            <a:r>
              <a:rPr lang="es-CL" dirty="0" err="1"/>
              <a:t>Paine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</a:t>
            </a:r>
            <a:endParaRPr lang="es-CL" dirty="0"/>
          </a:p>
        </p:txBody>
      </p:sp>
      <p:pic>
        <p:nvPicPr>
          <p:cNvPr id="1032" name="Picture 8" descr="Cómo hacer mote con huesillos? Receta sabrosa para un clási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77613"/>
            <a:ext cx="511412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80112" y="38610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ym typeface="Wingdings" panose="05000000000000000000" pitchFamily="2" charset="2"/>
              </a:rPr>
              <a:t> Mote con huesillos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16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653136"/>
            <a:ext cx="8136904" cy="17543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¿Conoces el día del Patrimonio? ¿Has participado?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>
              <a:solidFill>
                <a:srgbClr val="0000FF"/>
              </a:solidFill>
            </a:endParaRP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¡Aquí te compartimos más información sobre el día del patrimonio!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https://www.diadelpatrimonio.cl 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5576" y="6206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CONSTRUYAMOS DESDE NUESTRA EXPERIENCIA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267019"/>
            <a:ext cx="8136904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¿A qué te suena la palabra Patrimonio? ¿Qué ideas asocias a esta palabra?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2924944"/>
            <a:ext cx="8136904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¿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Qué elementos o características crees que son importantes para declarar un patrimonio como tal?</a:t>
            </a:r>
          </a:p>
          <a:p>
            <a:r>
              <a:rPr lang="es-ES" dirty="0"/>
              <a:t>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2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7665" y="248341"/>
            <a:ext cx="8352928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DEFINIENDO PATRIMONIO DESDE NUESTRA EXPERIENCIA</a:t>
            </a:r>
          </a:p>
          <a:p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pPr algn="just"/>
            <a:r>
              <a:rPr lang="es-ES" sz="2000" dirty="0">
                <a:latin typeface="+mj-lt"/>
                <a:cs typeface="Aharoni"/>
              </a:rPr>
              <a:t>Patrimonio se entiende por un legado o herencia que se desea traspasar de generación en generación. UNESCO es quien se encarga de elegir qué</a:t>
            </a:r>
            <a:r>
              <a:rPr lang="es-CL" sz="2000" dirty="0">
                <a:latin typeface="+mj-lt"/>
                <a:cs typeface="Aharoni"/>
              </a:rPr>
              <a:t> cosas pasarán a ser patrimonio, no solo para un país, sino también internacionalmente.</a:t>
            </a:r>
          </a:p>
          <a:p>
            <a:pPr algn="just"/>
            <a:endParaRPr lang="es-CL" sz="2000" dirty="0">
              <a:latin typeface="+mj-lt"/>
              <a:cs typeface="Aharoni" panose="02010803020104030203" pitchFamily="2" charset="-79"/>
            </a:endParaRPr>
          </a:p>
          <a:p>
            <a:pPr algn="just"/>
            <a:endParaRPr lang="es-CL" sz="2000" dirty="0">
              <a:latin typeface="+mj-lt"/>
              <a:cs typeface="Aharoni" panose="02010803020104030203" pitchFamily="2" charset="-79"/>
            </a:endParaRPr>
          </a:p>
          <a:p>
            <a:pPr algn="just"/>
            <a:endParaRPr lang="es-CL" sz="2000" dirty="0">
              <a:latin typeface="+mj-lt"/>
              <a:cs typeface="Aharoni" panose="02010803020104030203" pitchFamily="2" charset="-79"/>
            </a:endParaRPr>
          </a:p>
          <a:p>
            <a:pPr algn="just"/>
            <a:r>
              <a:rPr lang="es-CL" sz="2000" dirty="0">
                <a:latin typeface="+mj-lt"/>
                <a:cs typeface="Aharoni" panose="02010803020104030203" pitchFamily="2" charset="-79"/>
              </a:rPr>
              <a:t>Para pertenecer al patrimonio, los elementos que se escogen como importantes deben cumplir con los criterios que UNESCO presenta en su página web y así entrarán a </a:t>
            </a:r>
            <a:r>
              <a:rPr lang="es-CL" sz="2000" b="1" i="1" dirty="0">
                <a:latin typeface="+mj-lt"/>
                <a:cs typeface="Aharoni" panose="02010803020104030203" pitchFamily="2" charset="-79"/>
              </a:rPr>
              <a:t>una lista tentativa</a:t>
            </a:r>
            <a:r>
              <a:rPr lang="es-CL" sz="2000" dirty="0">
                <a:latin typeface="+mj-lt"/>
                <a:cs typeface="Aharoni" panose="02010803020104030203" pitchFamily="2" charset="-79"/>
              </a:rPr>
              <a:t>, en dónde aparecen otros bienes que también desean ser nombrados patrimonio.</a:t>
            </a:r>
            <a:endParaRPr lang="en-US" sz="20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995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DEFINIENDO PATRIMONIO DESDE NUESTRA EXPERIENCIA</a:t>
            </a:r>
            <a:endParaRPr lang="es-ES" dirty="0"/>
          </a:p>
          <a:p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359532" y="1050995"/>
            <a:ext cx="8352928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La definición que acabamos de revisar ¿te hace sentido? ¿Por qué?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4241" y="2780928"/>
            <a:ext cx="8352928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/>
              <a:t>¿Cómo definirías tú el Patrimonio?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853" y="4581128"/>
            <a:ext cx="8352928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¿Cuál es tu relación actual con el Patrimonio?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0596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3" ma:contentTypeDescription="Crear nuevo documento." ma:contentTypeScope="" ma:versionID="3dd0bf4db1fe889d450a7b39e89a38a9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9d4ffc23151a632f371b3fd00b8043cb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89A52-4CE0-47D5-9439-2656BDFEF70C}"/>
</file>

<file path=customXml/itemProps2.xml><?xml version="1.0" encoding="utf-8"?>
<ds:datastoreItem xmlns:ds="http://schemas.openxmlformats.org/officeDocument/2006/customXml" ds:itemID="{634CED8C-E2C1-4474-9ECB-BCAE434979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9DBE64-F5D4-4A5E-94B9-120B54BC3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1662</TotalTime>
  <Words>964</Words>
  <Application>Microsoft Office PowerPoint</Application>
  <PresentationFormat>Presentación en pantalla (4:3)</PresentationFormat>
  <Paragraphs>179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Civil</vt:lpstr>
      <vt:lpstr>Unidad 2: Arquitectura Monumentos y Patrimonio</vt:lpstr>
      <vt:lpstr>     OA 4: Realizar juicios críticos de manifestaciones visuales, comprendiendo las condiciones contextuales de su creador y utilizando criterios estéticos pertinentes.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 monumento?</vt:lpstr>
      <vt:lpstr>Presentación de PowerPoint</vt:lpstr>
      <vt:lpstr>  Actividad 2 : El patrimonio de mi comuna</vt:lpstr>
      <vt:lpstr>  Actividad 2 : El patrimonio de mi comuna</vt:lpstr>
      <vt:lpstr>  El patrimonio de mi comuna</vt:lpstr>
      <vt:lpstr>Presentación de PowerPoint</vt:lpstr>
      <vt:lpstr>Presentación de PowerPoint</vt:lpstr>
      <vt:lpstr>Referencias y bibliografía sugerida: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Valetita</dc:creator>
  <cp:lastModifiedBy>Valetita</cp:lastModifiedBy>
  <cp:revision>118</cp:revision>
  <dcterms:created xsi:type="dcterms:W3CDTF">2020-06-17T08:13:17Z</dcterms:created>
  <dcterms:modified xsi:type="dcterms:W3CDTF">2020-10-01T03:17:36Z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0x010100EA91A287B81C1347809A2DFFA97A14F1</vt:lpwstr>
  </property>
</Properties>
</file>