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7875" y="1881504"/>
            <a:ext cx="809625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305" y="594360"/>
            <a:ext cx="1035938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9139" y="1802764"/>
            <a:ext cx="10713720" cy="326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" TargetMode="External"/><Relationship Id="rId2" Type="http://schemas.openxmlformats.org/officeDocument/2006/relationships/hyperlink" Target="http://www.dafont.com/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7875" y="1881504"/>
            <a:ext cx="34423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Elementos del  lenguaje visual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del  diseño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7175" y="3775710"/>
            <a:ext cx="44824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Que te pueden ayudar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mejorar tu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fanzine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7414" y="6510019"/>
            <a:ext cx="3002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Creado por: Francisca Toro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González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908685"/>
            <a:ext cx="2814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Este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fanzine</a:t>
            </a:r>
          </a:p>
        </p:txBody>
      </p:sp>
      <p:sp>
        <p:nvSpPr>
          <p:cNvPr id="3" name="object 3"/>
          <p:cNvSpPr/>
          <p:nvPr/>
        </p:nvSpPr>
        <p:spPr>
          <a:xfrm>
            <a:off x="5753776" y="2381759"/>
            <a:ext cx="5906235" cy="3340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305" y="1802764"/>
            <a:ext cx="5083175" cy="30067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25095">
              <a:lnSpc>
                <a:spcPts val="302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es un producto de </a:t>
            </a:r>
            <a:r>
              <a:rPr sz="2800" b="1" i="1" spc="-5" dirty="0" err="1">
                <a:latin typeface="Calibri"/>
                <a:cs typeface="Calibri"/>
              </a:rPr>
              <a:t>diseño</a:t>
            </a:r>
            <a:r>
              <a:rPr lang="es-ES" sz="2800" i="1" spc="-5" dirty="0">
                <a:latin typeface="Calibri"/>
                <a:cs typeface="Calibri"/>
              </a:rPr>
              <a:t>,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 lo  tanto</a:t>
            </a:r>
            <a:r>
              <a:rPr lang="es-ES" sz="2800" spc="-5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al momento de comunicar  el tema seleccionado, la </a:t>
            </a:r>
            <a:r>
              <a:rPr sz="2800" i="1" spc="-5" dirty="0">
                <a:latin typeface="Calibri"/>
                <a:cs typeface="Calibri"/>
              </a:rPr>
              <a:t>narración  a partir de las imágenes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975"/>
              </a:lnSpc>
            </a:pPr>
            <a:r>
              <a:rPr sz="2800" spc="-5" dirty="0">
                <a:latin typeface="Calibri"/>
                <a:cs typeface="Calibri"/>
              </a:rPr>
              <a:t>fundamental para su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comprensión.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5" dirty="0" err="1">
                <a:latin typeface="Calibri"/>
                <a:cs typeface="Calibri"/>
              </a:rPr>
              <a:t>ello</a:t>
            </a:r>
            <a:r>
              <a:rPr lang="es-ES" sz="2800" spc="-5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te dejo los </a:t>
            </a:r>
            <a:r>
              <a:rPr sz="2800" spc="-5" dirty="0" err="1">
                <a:latin typeface="Calibri"/>
                <a:cs typeface="Calibri"/>
              </a:rPr>
              <a:t>siguientes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tips</a:t>
            </a:r>
            <a:r>
              <a:rPr lang="es-ES"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827405"/>
            <a:ext cx="3231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Diagramación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05" y="2231390"/>
            <a:ext cx="4944745" cy="32766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Funciona como borrador para organizar 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compaginar los contenidos de una  publicación.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156845">
              <a:lnSpc>
                <a:spcPts val="2590"/>
              </a:lnSpc>
              <a:spcBef>
                <a:spcPts val="1660"/>
              </a:spcBef>
            </a:pPr>
            <a:r>
              <a:rPr sz="2400" spc="-5" dirty="0">
                <a:latin typeface="Calibri"/>
                <a:cs typeface="Calibri"/>
              </a:rPr>
              <a:t>En </a:t>
            </a:r>
            <a:r>
              <a:rPr sz="2400" dirty="0">
                <a:latin typeface="Calibri"/>
                <a:cs typeface="Calibri"/>
              </a:rPr>
              <a:t>el caso </a:t>
            </a:r>
            <a:r>
              <a:rPr sz="2400" spc="-5" dirty="0">
                <a:latin typeface="Calibri"/>
                <a:cs typeface="Calibri"/>
              </a:rPr>
              <a:t>del fanzine, luego de  seleccionar un pliegue, nos permitirá  saber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orden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orientación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donde  ubicar 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contenido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5" dirty="0">
                <a:latin typeface="Calibri"/>
                <a:cs typeface="Calibri"/>
              </a:rPr>
              <a:t>que estos no nos  queden de cabeza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mal posicionados.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1867" y="717804"/>
            <a:ext cx="6254750" cy="5425440"/>
            <a:chOff x="5801867" y="717804"/>
            <a:chExt cx="6254750" cy="5425440"/>
          </a:xfrm>
        </p:grpSpPr>
        <p:sp>
          <p:nvSpPr>
            <p:cNvPr id="5" name="object 5"/>
            <p:cNvSpPr/>
            <p:nvPr/>
          </p:nvSpPr>
          <p:spPr>
            <a:xfrm>
              <a:off x="6812279" y="717804"/>
              <a:ext cx="4134612" cy="3774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01867" y="4468368"/>
              <a:ext cx="3336036" cy="1665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87611" y="4468368"/>
              <a:ext cx="2968752" cy="1674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594360"/>
            <a:ext cx="70846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 err="1">
                <a:latin typeface="Calibri"/>
                <a:cs typeface="Calibri"/>
              </a:rPr>
              <a:t>Composición</a:t>
            </a:r>
            <a:r>
              <a:rPr lang="es-ES" b="1" spc="-5" dirty="0">
                <a:latin typeface="Calibri"/>
                <a:cs typeface="Calibri"/>
              </a:rPr>
              <a:t>:</a:t>
            </a:r>
            <a:r>
              <a:rPr b="1" spc="-5" dirty="0">
                <a:latin typeface="Calibri"/>
                <a:cs typeface="Calibri"/>
              </a:rPr>
              <a:t> imagen </a:t>
            </a:r>
            <a:r>
              <a:rPr b="1" dirty="0">
                <a:latin typeface="Calibri"/>
                <a:cs typeface="Calibri"/>
              </a:rPr>
              <a:t>y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texto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39139" y="1802764"/>
            <a:ext cx="10713720" cy="364394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9865" marR="5080">
              <a:lnSpc>
                <a:spcPts val="3020"/>
              </a:lnSpc>
              <a:spcBef>
                <a:spcPts val="475"/>
              </a:spcBef>
            </a:pPr>
            <a:r>
              <a:rPr spc="-5" dirty="0"/>
              <a:t>Estos videos te ayudarán a comprender de mejor manera la composición  y pesos visuales que tiene un</a:t>
            </a:r>
            <a:r>
              <a:rPr spc="30" dirty="0"/>
              <a:t> </a:t>
            </a:r>
            <a:r>
              <a:rPr spc="-5" dirty="0"/>
              <a:t>diseño.</a:t>
            </a:r>
          </a:p>
          <a:p>
            <a:pPr marL="177165">
              <a:lnSpc>
                <a:spcPct val="100000"/>
              </a:lnSpc>
            </a:pPr>
            <a:endParaRPr sz="3800" dirty="0"/>
          </a:p>
          <a:p>
            <a:pPr marL="189865">
              <a:lnSpc>
                <a:spcPct val="100000"/>
              </a:lnSpc>
            </a:pPr>
            <a:r>
              <a:rPr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</a:rPr>
              <a:t>https://youtu.be/gJhOHTOjGO8</a:t>
            </a:r>
          </a:p>
          <a:p>
            <a:pPr marL="177165">
              <a:lnSpc>
                <a:spcPct val="100000"/>
              </a:lnSpc>
              <a:spcBef>
                <a:spcPts val="60"/>
              </a:spcBef>
            </a:pPr>
            <a:endParaRPr sz="4100" dirty="0"/>
          </a:p>
          <a:p>
            <a:pPr marL="189865" marR="494665">
              <a:lnSpc>
                <a:spcPts val="3020"/>
              </a:lnSpc>
            </a:pPr>
            <a:r>
              <a:rPr spc="-5" dirty="0"/>
              <a:t>Como tip</a:t>
            </a:r>
            <a:r>
              <a:rPr lang="es-ES" spc="-5" dirty="0"/>
              <a:t>,</a:t>
            </a:r>
            <a:r>
              <a:rPr spc="-5" dirty="0"/>
              <a:t> puedes usar la cuadrícula de </a:t>
            </a:r>
            <a:r>
              <a:rPr spc="-5" dirty="0" err="1"/>
              <a:t>tu</a:t>
            </a:r>
            <a:r>
              <a:rPr spc="-5" dirty="0"/>
              <a:t> c</a:t>
            </a:r>
            <a:r>
              <a:rPr lang="es-CL" spc="-5" dirty="0"/>
              <a:t>á</a:t>
            </a:r>
            <a:r>
              <a:rPr spc="-5" dirty="0"/>
              <a:t>mara de </a:t>
            </a:r>
            <a:r>
              <a:rPr spc="-5" dirty="0" err="1"/>
              <a:t>celular</a:t>
            </a:r>
            <a:r>
              <a:rPr lang="es-ES" spc="-5" dirty="0"/>
              <a:t>. Esto te ayudará a</a:t>
            </a:r>
            <a:r>
              <a:rPr spc="-5" dirty="0"/>
              <a:t> balancear los pesos </a:t>
            </a:r>
            <a:r>
              <a:rPr spc="-5" dirty="0" err="1"/>
              <a:t>visuales</a:t>
            </a:r>
            <a:r>
              <a:rPr spc="-5" dirty="0"/>
              <a:t> y</a:t>
            </a:r>
            <a:r>
              <a:rPr lang="es-ES" spc="-5" dirty="0"/>
              <a:t>,</a:t>
            </a:r>
            <a:r>
              <a:rPr spc="-5" dirty="0"/>
              <a:t> de </a:t>
            </a:r>
            <a:r>
              <a:rPr spc="-5" dirty="0" err="1"/>
              <a:t>esa</a:t>
            </a:r>
            <a:r>
              <a:rPr spc="-5" dirty="0"/>
              <a:t> forma</a:t>
            </a:r>
            <a:r>
              <a:rPr lang="es-ES" spc="-5" dirty="0"/>
              <a:t>,</a:t>
            </a:r>
            <a:r>
              <a:rPr spc="-5" dirty="0"/>
              <a:t> lograr un </a:t>
            </a:r>
            <a:r>
              <a:rPr spc="-5" dirty="0" err="1"/>
              <a:t>mejor</a:t>
            </a:r>
            <a:r>
              <a:rPr spc="110" dirty="0"/>
              <a:t> </a:t>
            </a:r>
            <a:r>
              <a:rPr spc="-5" dirty="0" err="1"/>
              <a:t>resultado</a:t>
            </a:r>
            <a:r>
              <a:rPr lang="es-ES" spc="-5" dirty="0"/>
              <a:t>.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594360"/>
            <a:ext cx="57892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L</a:t>
            </a:r>
            <a:r>
              <a:rPr lang="es-CL" b="1" spc="-5" dirty="0">
                <a:latin typeface="Calibri"/>
                <a:cs typeface="Calibri"/>
              </a:rPr>
              <a:t>í</a:t>
            </a:r>
            <a:r>
              <a:rPr b="1" spc="-5" dirty="0" err="1">
                <a:latin typeface="Calibri"/>
                <a:cs typeface="Calibri"/>
              </a:rPr>
              <a:t>neas</a:t>
            </a:r>
            <a:r>
              <a:rPr lang="es-ES" b="1" spc="-5" dirty="0">
                <a:latin typeface="Calibri"/>
                <a:cs typeface="Calibri"/>
              </a:rPr>
              <a:t>:</a:t>
            </a:r>
            <a:r>
              <a:rPr b="1" spc="-5" dirty="0">
                <a:latin typeface="Calibri"/>
                <a:cs typeface="Calibri"/>
              </a:rPr>
              <a:t> tipos </a:t>
            </a:r>
            <a:r>
              <a:rPr b="1" dirty="0">
                <a:latin typeface="Calibri"/>
                <a:cs typeface="Calibri"/>
              </a:rPr>
              <a:t>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expresión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05" y="1731644"/>
            <a:ext cx="4808220" cy="39439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>
              <a:lnSpc>
                <a:spcPct val="69900"/>
              </a:lnSpc>
              <a:spcBef>
                <a:spcPts val="1105"/>
              </a:spcBef>
            </a:pPr>
            <a:r>
              <a:rPr lang="es-ES" sz="2800" spc="-5" dirty="0">
                <a:latin typeface="Calibri"/>
                <a:cs typeface="Calibri"/>
              </a:rPr>
              <a:t>La línea c</a:t>
            </a:r>
            <a:r>
              <a:rPr sz="2800" spc="-5" dirty="0" err="1">
                <a:latin typeface="Calibri"/>
                <a:cs typeface="Calibri"/>
              </a:rPr>
              <a:t>onecta</a:t>
            </a:r>
            <a:r>
              <a:rPr sz="2800" spc="-5" dirty="0">
                <a:latin typeface="Calibri"/>
                <a:cs typeface="Calibri"/>
              </a:rPr>
              <a:t> 2 o más puntos entre s</a:t>
            </a:r>
            <a:r>
              <a:rPr lang="es-CL" sz="2800" spc="-5" dirty="0">
                <a:latin typeface="Calibri"/>
                <a:cs typeface="Calibri"/>
              </a:rPr>
              <a:t>í</a:t>
            </a:r>
            <a:r>
              <a:rPr sz="2800" spc="-5" dirty="0">
                <a:latin typeface="Calibri"/>
                <a:cs typeface="Calibri"/>
              </a:rPr>
              <a:t>,  nos permite agregar patrones y  texturas a nuestros dibujos,  mientras que en el </a:t>
            </a:r>
            <a:r>
              <a:rPr sz="2800" spc="-5" dirty="0" err="1">
                <a:latin typeface="Calibri"/>
                <a:cs typeface="Calibri"/>
              </a:rPr>
              <a:t>texto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pueden</a:t>
            </a:r>
            <a:r>
              <a:rPr sz="2800" spc="-5" dirty="0">
                <a:latin typeface="Calibri"/>
                <a:cs typeface="Calibri"/>
              </a:rPr>
              <a:t> enfatizar, dividir u organizar para  guiar 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ojo.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 dirty="0">
              <a:latin typeface="Calibri"/>
              <a:cs typeface="Calibri"/>
            </a:endParaRPr>
          </a:p>
          <a:p>
            <a:pPr marL="12700" marR="396240">
              <a:lnSpc>
                <a:spcPct val="699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Ten en cuenta el grosor, color,  textura y </a:t>
            </a:r>
            <a:r>
              <a:rPr sz="2800" spc="-5" dirty="0" err="1">
                <a:latin typeface="Calibri"/>
                <a:cs typeface="Calibri"/>
              </a:rPr>
              <a:t>estilo</a:t>
            </a:r>
            <a:r>
              <a:rPr sz="2800" dirty="0">
                <a:latin typeface="Calibri"/>
                <a:cs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u="heavy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https://youtu.be/7N2v0bpNFKA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6704" y="513587"/>
            <a:ext cx="3811524" cy="599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594360"/>
            <a:ext cx="2591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Tipografías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1100" y="1673225"/>
            <a:ext cx="5372100" cy="388535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555"/>
              </a:lnSpc>
              <a:spcBef>
                <a:spcPts val="120"/>
              </a:spcBef>
            </a:pPr>
            <a:r>
              <a:rPr sz="2500" spc="5" dirty="0">
                <a:latin typeface="Calibri"/>
                <a:cs typeface="Calibri"/>
              </a:rPr>
              <a:t>Limita tus fuentes a máximo </a:t>
            </a:r>
            <a:r>
              <a:rPr sz="2500" spc="10" dirty="0">
                <a:latin typeface="Calibri"/>
                <a:cs typeface="Calibri"/>
              </a:rPr>
              <a:t>2 </a:t>
            </a:r>
            <a:r>
              <a:rPr sz="2500" spc="5" dirty="0" err="1">
                <a:latin typeface="Calibri"/>
                <a:cs typeface="Calibri"/>
              </a:rPr>
              <a:t>tipos</a:t>
            </a:r>
            <a:endParaRPr sz="2500" dirty="0">
              <a:latin typeface="Calibri"/>
              <a:cs typeface="Calibri"/>
            </a:endParaRPr>
          </a:p>
          <a:p>
            <a:pPr marL="12700" marR="656590">
              <a:lnSpc>
                <a:spcPct val="70500"/>
              </a:lnSpc>
              <a:spcBef>
                <a:spcPts val="440"/>
              </a:spcBef>
            </a:pPr>
            <a:r>
              <a:rPr sz="2500" spc="10" dirty="0">
                <a:latin typeface="Calibri"/>
                <a:cs typeface="Calibri"/>
              </a:rPr>
              <a:t>que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5" dirty="0" err="1">
                <a:latin typeface="Calibri"/>
                <a:cs typeface="Calibri"/>
              </a:rPr>
              <a:t>sean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5" dirty="0" err="1">
                <a:latin typeface="Calibri"/>
                <a:cs typeface="Calibri"/>
              </a:rPr>
              <a:t>complementari</a:t>
            </a:r>
            <a:r>
              <a:rPr lang="es-ES" sz="2500" spc="5" dirty="0">
                <a:latin typeface="Calibri"/>
                <a:cs typeface="Calibri"/>
              </a:rPr>
              <a:t>o</a:t>
            </a:r>
            <a:r>
              <a:rPr sz="2500" spc="5" dirty="0">
                <a:latin typeface="Calibri"/>
                <a:cs typeface="Calibri"/>
              </a:rPr>
              <a:t>s entre</a:t>
            </a:r>
            <a:r>
              <a:rPr sz="2500" dirty="0">
                <a:latin typeface="Calibri"/>
                <a:cs typeface="Calibri"/>
              </a:rPr>
              <a:t> sí.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latin typeface="Calibri"/>
              <a:cs typeface="Calibri"/>
            </a:endParaRPr>
          </a:p>
          <a:p>
            <a:pPr marL="12700" marR="5080">
              <a:lnSpc>
                <a:spcPct val="70500"/>
              </a:lnSpc>
            </a:pPr>
            <a:r>
              <a:rPr sz="2500" spc="5" dirty="0">
                <a:latin typeface="Calibri"/>
                <a:cs typeface="Calibri"/>
              </a:rPr>
              <a:t>Si lo </a:t>
            </a:r>
            <a:r>
              <a:rPr sz="2500" spc="5" dirty="0" err="1">
                <a:latin typeface="Calibri"/>
                <a:cs typeface="Calibri"/>
              </a:rPr>
              <a:t>deseas</a:t>
            </a:r>
            <a:r>
              <a:rPr lang="es-ES" sz="2500" spc="5" dirty="0">
                <a:latin typeface="Calibri"/>
                <a:cs typeface="Calibri"/>
              </a:rPr>
              <a:t>,</a:t>
            </a:r>
            <a:r>
              <a:rPr sz="2500" spc="5" dirty="0">
                <a:latin typeface="Calibri"/>
                <a:cs typeface="Calibri"/>
              </a:rPr>
              <a:t> puedes buscar tipografías  y luego </a:t>
            </a:r>
            <a:r>
              <a:rPr sz="2500" dirty="0">
                <a:latin typeface="Calibri"/>
                <a:cs typeface="Calibri"/>
              </a:rPr>
              <a:t>calcar </a:t>
            </a:r>
            <a:r>
              <a:rPr sz="2500" spc="10" dirty="0">
                <a:latin typeface="Calibri"/>
                <a:cs typeface="Calibri"/>
              </a:rPr>
              <a:t>en </a:t>
            </a:r>
            <a:r>
              <a:rPr sz="2500" spc="5" dirty="0">
                <a:latin typeface="Calibri"/>
                <a:cs typeface="Calibri"/>
              </a:rPr>
              <a:t>tu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fanzine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25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www.dafont.com/es/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latin typeface="Calibri"/>
              <a:cs typeface="Calibri"/>
            </a:endParaRPr>
          </a:p>
          <a:p>
            <a:pPr marL="12700" marR="307340">
              <a:lnSpc>
                <a:spcPct val="70500"/>
              </a:lnSpc>
            </a:pPr>
            <a:r>
              <a:rPr sz="2500" spc="5" dirty="0">
                <a:latin typeface="Calibri"/>
                <a:cs typeface="Calibri"/>
              </a:rPr>
              <a:t>¿Qué es tipografía y </a:t>
            </a:r>
            <a:r>
              <a:rPr sz="2500" spc="10" dirty="0">
                <a:latin typeface="Calibri"/>
                <a:cs typeface="Calibri"/>
              </a:rPr>
              <a:t>cómo </a:t>
            </a:r>
            <a:r>
              <a:rPr sz="2500" spc="5" dirty="0">
                <a:latin typeface="Calibri"/>
                <a:cs typeface="Calibri"/>
              </a:rPr>
              <a:t>elegir </a:t>
            </a:r>
            <a:r>
              <a:rPr sz="2500" spc="10" dirty="0">
                <a:latin typeface="Calibri"/>
                <a:cs typeface="Calibri"/>
              </a:rPr>
              <a:t>un  </a:t>
            </a:r>
            <a:r>
              <a:rPr sz="2500" spc="5" dirty="0">
                <a:latin typeface="Calibri"/>
                <a:cs typeface="Calibri"/>
              </a:rPr>
              <a:t>tipo </a:t>
            </a:r>
            <a:r>
              <a:rPr sz="2500" spc="10" dirty="0">
                <a:latin typeface="Calibri"/>
                <a:cs typeface="Calibri"/>
              </a:rPr>
              <a:t>de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letra?-GCFAprendeLibre</a:t>
            </a:r>
            <a:endParaRPr sz="2500" dirty="0">
              <a:latin typeface="Calibri"/>
              <a:cs typeface="Calibri"/>
            </a:endParaRPr>
          </a:p>
          <a:p>
            <a:pPr marL="12700" marR="43180">
              <a:lnSpc>
                <a:spcPct val="70500"/>
              </a:lnSpc>
              <a:spcBef>
                <a:spcPts val="1000"/>
              </a:spcBef>
            </a:pPr>
            <a:r>
              <a:rPr sz="25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sz="25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www.youtube.com/watch?v= </a:t>
            </a:r>
            <a:r>
              <a:rPr sz="2500" spc="5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500" u="heavy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EbV3-AJQElQ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3195" y="591312"/>
            <a:ext cx="3881628" cy="552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7377" y="1009674"/>
            <a:ext cx="3938193" cy="5013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305" y="594360"/>
            <a:ext cx="37134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libri"/>
                <a:cs typeface="Calibri"/>
              </a:rPr>
              <a:t>Paletas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color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305" y="1819910"/>
            <a:ext cx="4767580" cy="86106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65"/>
              </a:spcBef>
            </a:pPr>
            <a:r>
              <a:rPr sz="1950" dirty="0">
                <a:latin typeface="Calibri"/>
                <a:cs typeface="Calibri"/>
              </a:rPr>
              <a:t>Para crear una paleta de colores es importante  seleccionar sólo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2-3 </a:t>
            </a:r>
            <a:r>
              <a:rPr sz="1950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colores</a:t>
            </a:r>
            <a:r>
              <a:rPr lang="es-ES" sz="19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sz="1950" dirty="0">
                <a:latin typeface="Calibri"/>
                <a:cs typeface="Calibri"/>
              </a:rPr>
              <a:t> de lo </a:t>
            </a:r>
            <a:r>
              <a:rPr sz="1950" dirty="0" err="1">
                <a:latin typeface="Calibri"/>
                <a:cs typeface="Calibri"/>
              </a:rPr>
              <a:t>contrario</a:t>
            </a:r>
            <a:r>
              <a:rPr lang="es-ES" sz="1950" dirty="0">
                <a:latin typeface="Calibri"/>
                <a:cs typeface="Calibri"/>
              </a:rPr>
              <a:t>,</a:t>
            </a:r>
            <a:r>
              <a:rPr sz="1950" dirty="0">
                <a:latin typeface="Calibri"/>
                <a:cs typeface="Calibri"/>
              </a:rPr>
              <a:t> el  diseño se verá con mucha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información.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305" y="3148330"/>
            <a:ext cx="4752975" cy="11296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365"/>
              </a:spcBef>
            </a:pPr>
            <a:r>
              <a:rPr sz="1950" dirty="0">
                <a:latin typeface="Calibri"/>
                <a:cs typeface="Calibri"/>
              </a:rPr>
              <a:t>3 colores puede parecer poco, pero ten en  mente que puedes seleccionar un color  dominante, un segundo color para sustentar, y  un tercer color para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acentuar.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6305" y="4745354"/>
            <a:ext cx="4570095" cy="130804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359"/>
              </a:spcBef>
            </a:pPr>
            <a:r>
              <a:rPr sz="1950" dirty="0">
                <a:latin typeface="Calibri"/>
                <a:cs typeface="Calibri"/>
              </a:rPr>
              <a:t>Recuerda jugar con la saturación y valor de los  colores escogidos como complemento de los  tonos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seleccionados.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dirty="0">
                <a:latin typeface="Calibri"/>
                <a:cs typeface="Calibri"/>
              </a:rPr>
              <a:t>tip: </a:t>
            </a:r>
            <a:r>
              <a:rPr sz="1100" spc="5" dirty="0">
                <a:latin typeface="Calibri"/>
                <a:cs typeface="Calibri"/>
              </a:rPr>
              <a:t>recuerda que el color de tu papel también </a:t>
            </a:r>
            <a:r>
              <a:rPr sz="1100" dirty="0">
                <a:latin typeface="Calibri"/>
                <a:cs typeface="Calibri"/>
              </a:rPr>
              <a:t>influye </a:t>
            </a:r>
            <a:r>
              <a:rPr sz="1100" spc="5" dirty="0">
                <a:latin typeface="Calibri"/>
                <a:cs typeface="Calibri"/>
              </a:rPr>
              <a:t>en </a:t>
            </a:r>
            <a:r>
              <a:rPr sz="1100" dirty="0">
                <a:latin typeface="Calibri"/>
                <a:cs typeface="Calibri"/>
              </a:rPr>
              <a:t>la </a:t>
            </a:r>
            <a:r>
              <a:rPr sz="1100" spc="5" dirty="0">
                <a:latin typeface="Calibri"/>
                <a:cs typeface="Calibri"/>
              </a:rPr>
              <a:t>elección de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lang="es-ES" sz="1100" spc="50" dirty="0">
                <a:latin typeface="Calibri"/>
                <a:cs typeface="Calibri"/>
              </a:rPr>
              <a:t>la paleta de </a:t>
            </a:r>
            <a:r>
              <a:rPr sz="1100" spc="5" dirty="0">
                <a:latin typeface="Calibri"/>
                <a:cs typeface="Calibri"/>
              </a:rPr>
              <a:t>color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2919" y="4806950"/>
            <a:ext cx="354076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nivel de negro o blanco tiene el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tono/color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2150" y="3049905"/>
            <a:ext cx="1653539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intensidad del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color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4255" y="1220469"/>
            <a:ext cx="880744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color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puro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44" y="980439"/>
            <a:ext cx="23749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Monocromática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2334" y="980439"/>
            <a:ext cx="249936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Complementaria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0694" y="980439"/>
            <a:ext cx="124587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álogo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3780" y="980439"/>
            <a:ext cx="95694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Tria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895" y="1944623"/>
            <a:ext cx="1784111" cy="2005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6325" y="1955659"/>
            <a:ext cx="1772499" cy="1771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6575" y="1927383"/>
            <a:ext cx="1812827" cy="1812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06962" y="1943451"/>
            <a:ext cx="1746084" cy="174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3109" y="4277995"/>
            <a:ext cx="15195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Trabajar </a:t>
            </a:r>
            <a:r>
              <a:rPr sz="1800" dirty="0">
                <a:latin typeface="Calibri"/>
                <a:cs typeface="Calibri"/>
              </a:rPr>
              <a:t>solo 1  </a:t>
            </a:r>
            <a:r>
              <a:rPr sz="1800" spc="-5" dirty="0">
                <a:latin typeface="Calibri"/>
                <a:cs typeface="Calibri"/>
              </a:rPr>
              <a:t>tono  acompañado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 diferentes tipos  de saturación </a:t>
            </a:r>
            <a:r>
              <a:rPr sz="1800" dirty="0">
                <a:latin typeface="Calibri"/>
                <a:cs typeface="Calibri"/>
              </a:rPr>
              <a:t>y  </a:t>
            </a:r>
            <a:r>
              <a:rPr sz="1800" spc="-5" dirty="0">
                <a:latin typeface="Calibri"/>
                <a:cs typeface="Calibri"/>
              </a:rPr>
              <a:t>valor.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7579" y="4268470"/>
            <a:ext cx="187071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Son </a:t>
            </a:r>
            <a:r>
              <a:rPr sz="1800" dirty="0">
                <a:latin typeface="Calibri"/>
                <a:cs typeface="Calibri"/>
              </a:rPr>
              <a:t>los </a:t>
            </a:r>
            <a:r>
              <a:rPr sz="1800" spc="-5" dirty="0">
                <a:latin typeface="Calibri"/>
                <a:cs typeface="Calibri"/>
              </a:rPr>
              <a:t>colores que 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encuentran  opuestos en el  círculo cromático </a:t>
            </a:r>
            <a:r>
              <a:rPr sz="1800" dirty="0">
                <a:latin typeface="Calibri"/>
                <a:cs typeface="Calibri"/>
              </a:rPr>
              <a:t>y  </a:t>
            </a:r>
            <a:r>
              <a:rPr sz="1800" spc="-5" dirty="0">
                <a:latin typeface="Calibri"/>
                <a:cs typeface="Calibri"/>
              </a:rPr>
              <a:t>funcionan muy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bien  para contrastar y/o  resaltar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4480" y="4277995"/>
            <a:ext cx="23437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Cada color </a:t>
            </a:r>
            <a:r>
              <a:rPr sz="1800" dirty="0">
                <a:latin typeface="Calibri"/>
                <a:cs typeface="Calibri"/>
              </a:rPr>
              <a:t>se </a:t>
            </a:r>
            <a:r>
              <a:rPr sz="1800" spc="-5" dirty="0">
                <a:latin typeface="Calibri"/>
                <a:cs typeface="Calibri"/>
              </a:rPr>
              <a:t>encuentra  </a:t>
            </a:r>
            <a:r>
              <a:rPr sz="1800" dirty="0">
                <a:latin typeface="Calibri"/>
                <a:cs typeface="Calibri"/>
              </a:rPr>
              <a:t>a la misma </a:t>
            </a:r>
            <a:r>
              <a:rPr sz="1800" spc="-5" dirty="0">
                <a:latin typeface="Calibri"/>
                <a:cs typeface="Calibri"/>
              </a:rPr>
              <a:t>distancia del  </a:t>
            </a:r>
            <a:r>
              <a:rPr sz="1800" dirty="0">
                <a:latin typeface="Calibri"/>
                <a:cs typeface="Calibri"/>
              </a:rPr>
              <a:t>otro, </a:t>
            </a:r>
            <a:r>
              <a:rPr sz="1800" spc="-5" dirty="0">
                <a:latin typeface="Calibri"/>
                <a:cs typeface="Calibri"/>
              </a:rPr>
              <a:t>para sacar mayor  provecho de ellos, estos  deben estar equilibrados  entre </a:t>
            </a:r>
            <a:r>
              <a:rPr sz="1800" dirty="0">
                <a:latin typeface="Calibri"/>
                <a:cs typeface="Calibri"/>
              </a:rPr>
              <a:t>sí y se </a:t>
            </a:r>
            <a:r>
              <a:rPr sz="1800" spc="-5" dirty="0">
                <a:latin typeface="Calibri"/>
                <a:cs typeface="Calibri"/>
              </a:rPr>
              <a:t>debería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usar  uno dominante </a:t>
            </a:r>
            <a:r>
              <a:rPr sz="1800" dirty="0">
                <a:latin typeface="Calibri"/>
                <a:cs typeface="Calibri"/>
              </a:rPr>
              <a:t>y los  otros </a:t>
            </a:r>
            <a:r>
              <a:rPr sz="1800" spc="-5" dirty="0">
                <a:latin typeface="Calibri"/>
                <a:cs typeface="Calibri"/>
              </a:rPr>
              <a:t>dos para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acentuar.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7159" y="4277995"/>
            <a:ext cx="198564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 encuentran uno  al lado del </a:t>
            </a:r>
            <a:r>
              <a:rPr sz="1800" dirty="0">
                <a:latin typeface="Calibri"/>
                <a:cs typeface="Calibri"/>
              </a:rPr>
              <a:t>otro </a:t>
            </a:r>
            <a:r>
              <a:rPr sz="1800" spc="-5" dirty="0">
                <a:latin typeface="Calibri"/>
                <a:cs typeface="Calibri"/>
              </a:rPr>
              <a:t>en el  círculo cromático  </a:t>
            </a:r>
            <a:r>
              <a:rPr sz="1800" dirty="0">
                <a:latin typeface="Calibri"/>
                <a:cs typeface="Calibri"/>
              </a:rPr>
              <a:t>son </a:t>
            </a:r>
            <a:r>
              <a:rPr sz="1800" spc="-5" dirty="0">
                <a:latin typeface="Calibri"/>
                <a:cs typeface="Calibri"/>
              </a:rPr>
              <a:t>tonos  agradables </a:t>
            </a:r>
            <a:r>
              <a:rPr sz="1800" dirty="0">
                <a:latin typeface="Calibri"/>
                <a:cs typeface="Calibri"/>
              </a:rPr>
              <a:t>a la vista  y </a:t>
            </a:r>
            <a:r>
              <a:rPr sz="1800" spc="-5" dirty="0">
                <a:latin typeface="Calibri"/>
                <a:cs typeface="Calibri"/>
              </a:rPr>
              <a:t>no generan  interrupción entre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sí.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305" y="594360"/>
            <a:ext cx="69322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Para saber </a:t>
            </a:r>
            <a:r>
              <a:rPr dirty="0"/>
              <a:t>más </a:t>
            </a:r>
            <a:r>
              <a:rPr spc="-5" dirty="0" err="1"/>
              <a:t>sobre</a:t>
            </a:r>
            <a:r>
              <a:rPr spc="-30" dirty="0"/>
              <a:t> </a:t>
            </a:r>
            <a:r>
              <a:rPr spc="-5" dirty="0"/>
              <a:t>color</a:t>
            </a:r>
            <a:r>
              <a:rPr lang="es-ES" spc="-5" dirty="0"/>
              <a:t>…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30605" y="1731644"/>
            <a:ext cx="4846955" cy="3347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Teoría del color-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Piyoasdf</a:t>
            </a:r>
            <a:endParaRPr sz="2800" dirty="0">
              <a:latin typeface="Calibri"/>
              <a:cs typeface="Calibri"/>
            </a:endParaRPr>
          </a:p>
          <a:p>
            <a:pPr marL="12700" marR="107314">
              <a:lnSpc>
                <a:spcPct val="69900"/>
              </a:lnSpc>
              <a:spcBef>
                <a:spcPts val="1005"/>
              </a:spcBef>
            </a:pPr>
            <a:r>
              <a:rPr sz="2800" spc="-5" dirty="0">
                <a:latin typeface="Calibri"/>
                <a:cs typeface="Calibri"/>
                <a:hlinkClick r:id="rId2"/>
              </a:rPr>
              <a:t>https://www.youtube.com/watc </a:t>
            </a:r>
            <a:r>
              <a:rPr sz="2800" spc="-5" dirty="0">
                <a:latin typeface="Calibri"/>
                <a:cs typeface="Calibri"/>
              </a:rPr>
              <a:t> h?v=hAZBZ8AjC4I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ts val="3354"/>
              </a:lnSpc>
            </a:pPr>
            <a:r>
              <a:rPr sz="2800" spc="-5" dirty="0">
                <a:latin typeface="Calibri"/>
                <a:cs typeface="Calibri"/>
              </a:rPr>
              <a:t>Regla de los 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colores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69900"/>
              </a:lnSpc>
              <a:spcBef>
                <a:spcPts val="1005"/>
              </a:spcBef>
            </a:pPr>
            <a:r>
              <a:rPr sz="2800" spc="-5" dirty="0">
                <a:latin typeface="Calibri"/>
                <a:cs typeface="Calibri"/>
              </a:rPr>
              <a:t>https://piktochart.com/es/blog/c  omo-elegir-la-paleta-de-colores-  parte-iii-la-regla-de-los-3-  colores/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4604" y="1718182"/>
            <a:ext cx="478790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Experimenta creando paletas en:  Color Adobe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Canva color palette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generator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2" ma:contentTypeDescription="Crear nuevo documento." ma:contentTypeScope="" ma:versionID="3b1f2a1772d8e9b40de57c2de4b19905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7db89d0c65dc8e4f754293c2e3fb1ab8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BE2E9C-B39D-4C82-A7CC-60A1D8E3599A}"/>
</file>

<file path=customXml/itemProps2.xml><?xml version="1.0" encoding="utf-8"?>
<ds:datastoreItem xmlns:ds="http://schemas.openxmlformats.org/officeDocument/2006/customXml" ds:itemID="{8D1D6C79-ECF9-42C4-8E98-F188A67DB8FE}"/>
</file>

<file path=customXml/itemProps3.xml><?xml version="1.0" encoding="utf-8"?>
<ds:datastoreItem xmlns:ds="http://schemas.openxmlformats.org/officeDocument/2006/customXml" ds:itemID="{9B4D2B47-367A-43CE-89CF-AB200EE06F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571</Words>
  <Application>Microsoft Macintosh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Presentación de PowerPoint</vt:lpstr>
      <vt:lpstr>Este fanzine</vt:lpstr>
      <vt:lpstr>Diagramación</vt:lpstr>
      <vt:lpstr>Composición: imagen y texto</vt:lpstr>
      <vt:lpstr>Líneas: tipos y expresión</vt:lpstr>
      <vt:lpstr>Tipografías</vt:lpstr>
      <vt:lpstr>Paletas de color</vt:lpstr>
      <vt:lpstr>Monocromática</vt:lpstr>
      <vt:lpstr>Para saber más sobre color…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Marcela Doren</cp:lastModifiedBy>
  <cp:revision>1</cp:revision>
  <dcterms:created xsi:type="dcterms:W3CDTF">2020-09-22T18:15:06Z</dcterms:created>
  <dcterms:modified xsi:type="dcterms:W3CDTF">2020-09-23T20:05:29Z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2020-09-22T00:00:00Z</vt:filetime>
  </property>
  <property fmtid="{D5CDD505-2E9C-101B-9397-08002B2CF9AE}" pid="5" name="ContentTypeId">
    <vt:lpwstr>0x010100EA91A287B81C1347809A2DFFA97A14F1</vt:lpwstr>
  </property>
</Properties>
</file>