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orben" panose="020B0604020202020204" charset="0"/>
      <p:regular r:id="rId13"/>
      <p:bold r:id="rId14"/>
    </p:embeddedFont>
    <p:embeddedFont>
      <p:font typeface="Corbel" panose="020B0503020204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ggUmWHtDhlooOYZI34Eu09Pj0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B" initials="DAB" lastIdx="3" clrIdx="0">
    <p:extLst>
      <p:ext uri="{19B8F6BF-5375-455C-9EA6-DF929625EA0E}">
        <p15:presenceInfo xmlns:p15="http://schemas.microsoft.com/office/powerpoint/2012/main" userId="DA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6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eb549f0b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8eb549f0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ea3ca20c5_1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8ea3ca20c5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ea3ca20c5_1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8ea3ca20c5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ea3ca20c5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8ea3ca20c5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d13fa6e0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8d13fa6e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d13fa6e05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8d13fa6e0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d13fa6e05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8d13fa6e0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ea3ca20c5_1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g8ea3ca20c5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r="34409"/>
          <a:stretch/>
        </p:blipFill>
        <p:spPr>
          <a:xfrm>
            <a:off x="-1" y="-25"/>
            <a:ext cx="11604875" cy="10287000"/>
          </a:xfrm>
          <a:prstGeom prst="rect">
            <a:avLst/>
          </a:prstGeom>
          <a:noFill/>
          <a:ln>
            <a:noFill/>
          </a:ln>
        </p:spPr>
      </p:pic>
      <p:sp>
        <p:nvSpPr>
          <p:cNvPr id="86" name="Google Shape;86;p1"/>
          <p:cNvSpPr txBox="1"/>
          <p:nvPr/>
        </p:nvSpPr>
        <p:spPr>
          <a:xfrm>
            <a:off x="8261426" y="5599620"/>
            <a:ext cx="8053800" cy="1057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317586" y="204827"/>
            <a:ext cx="2682421" cy="817460"/>
          </a:xfrm>
          <a:custGeom>
            <a:avLst/>
            <a:gdLst/>
            <a:ahLst/>
            <a:cxnLst/>
            <a:rect l="l" t="t" r="r" b="b"/>
            <a:pathLst>
              <a:path w="4142735" h="934240" extrusionOk="0">
                <a:moveTo>
                  <a:pt x="0" y="0"/>
                </a:moveTo>
                <a:lnTo>
                  <a:pt x="4142735" y="0"/>
                </a:lnTo>
                <a:lnTo>
                  <a:pt x="4142735" y="934240"/>
                </a:lnTo>
                <a:lnTo>
                  <a:pt x="0" y="934240"/>
                </a:lnTo>
                <a:close/>
              </a:path>
            </a:pathLst>
          </a:custGeom>
          <a:solidFill>
            <a:srgbClr val="FFFFFF"/>
          </a:solidFill>
          <a:ln>
            <a:noFill/>
          </a:ln>
        </p:spPr>
      </p:sp>
      <p:sp>
        <p:nvSpPr>
          <p:cNvPr id="89" name="Google Shape;89;p1"/>
          <p:cNvSpPr txBox="1"/>
          <p:nvPr/>
        </p:nvSpPr>
        <p:spPr>
          <a:xfrm>
            <a:off x="419201" y="204800"/>
            <a:ext cx="2580900" cy="81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CL" sz="3500" b="1" i="0" u="none" strike="noStrike" cap="none">
                <a:solidFill>
                  <a:schemeClr val="dk1"/>
                </a:solidFill>
                <a:latin typeface="Calibri"/>
                <a:ea typeface="Calibri"/>
                <a:cs typeface="Calibri"/>
                <a:sym typeface="Calibri"/>
              </a:rPr>
              <a:t>CLASE </a:t>
            </a:r>
            <a:r>
              <a:rPr lang="es-CL" sz="3500" b="1">
                <a:solidFill>
                  <a:schemeClr val="dk1"/>
                </a:solidFill>
                <a:latin typeface="Calibri"/>
                <a:ea typeface="Calibri"/>
                <a:cs typeface="Calibri"/>
                <a:sym typeface="Calibri"/>
              </a:rPr>
              <a:t>2</a:t>
            </a:r>
            <a:endParaRPr sz="3500" b="1" i="0" u="none" strike="noStrike" cap="none">
              <a:solidFill>
                <a:schemeClr val="dk1"/>
              </a:solidFill>
              <a:latin typeface="Calibri"/>
              <a:ea typeface="Calibri"/>
              <a:cs typeface="Calibri"/>
              <a:sym typeface="Calibri"/>
            </a:endParaRPr>
          </a:p>
        </p:txBody>
      </p:sp>
      <p:sp>
        <p:nvSpPr>
          <p:cNvPr id="90" name="Google Shape;90;p1"/>
          <p:cNvSpPr/>
          <p:nvPr/>
        </p:nvSpPr>
        <p:spPr>
          <a:xfrm>
            <a:off x="7849673" y="3337125"/>
            <a:ext cx="10264113" cy="3612737"/>
          </a:xfrm>
          <a:custGeom>
            <a:avLst/>
            <a:gdLst/>
            <a:ahLst/>
            <a:cxnLst/>
            <a:rect l="l" t="t" r="r" b="b"/>
            <a:pathLst>
              <a:path w="13685484" h="5372100" extrusionOk="0">
                <a:moveTo>
                  <a:pt x="12134814" y="0"/>
                </a:moveTo>
                <a:lnTo>
                  <a:pt x="1550670" y="0"/>
                </a:lnTo>
                <a:lnTo>
                  <a:pt x="0" y="2686050"/>
                </a:lnTo>
                <a:lnTo>
                  <a:pt x="1550670" y="5372100"/>
                </a:lnTo>
                <a:lnTo>
                  <a:pt x="12134814" y="5372100"/>
                </a:lnTo>
                <a:lnTo>
                  <a:pt x="13685484" y="2686050"/>
                </a:lnTo>
                <a:lnTo>
                  <a:pt x="12134814" y="0"/>
                </a:lnTo>
                <a:close/>
              </a:path>
            </a:pathLst>
          </a:custGeom>
          <a:solidFill>
            <a:srgbClr val="B9CABA"/>
          </a:solidFill>
          <a:ln>
            <a:noFill/>
          </a:ln>
        </p:spPr>
      </p:sp>
      <p:sp>
        <p:nvSpPr>
          <p:cNvPr id="91" name="Google Shape;91;p1"/>
          <p:cNvSpPr txBox="1"/>
          <p:nvPr/>
        </p:nvSpPr>
        <p:spPr>
          <a:xfrm>
            <a:off x="7284575" y="4011600"/>
            <a:ext cx="11394300" cy="22638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8000"/>
              <a:buFont typeface="Arial"/>
              <a:buNone/>
            </a:pPr>
            <a:r>
              <a:rPr lang="es-CL" sz="6900" b="1" i="1"/>
              <a:t>DICTADURA </a:t>
            </a:r>
            <a:endParaRPr sz="6900" b="1" i="1"/>
          </a:p>
          <a:p>
            <a:pPr marL="0" marR="0" lvl="0" indent="0" algn="ctr" rtl="0">
              <a:lnSpc>
                <a:spcPct val="110000"/>
              </a:lnSpc>
              <a:spcBef>
                <a:spcPts val="0"/>
              </a:spcBef>
              <a:spcAft>
                <a:spcPts val="0"/>
              </a:spcAft>
              <a:buClr>
                <a:srgbClr val="000000"/>
              </a:buClr>
              <a:buSzPts val="8000"/>
              <a:buFont typeface="Arial"/>
              <a:buNone/>
            </a:pPr>
            <a:r>
              <a:rPr lang="es-CL" sz="6900" b="1" i="1"/>
              <a:t>MILITAR</a:t>
            </a:r>
            <a:endParaRPr sz="6900" b="1" i="1"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g8eb549f0bf_0_1"/>
          <p:cNvSpPr/>
          <p:nvPr/>
        </p:nvSpPr>
        <p:spPr>
          <a:xfrm>
            <a:off x="2710149" y="2464165"/>
            <a:ext cx="12659073" cy="5358670"/>
          </a:xfrm>
          <a:custGeom>
            <a:avLst/>
            <a:gdLst/>
            <a:ahLst/>
            <a:cxnLst/>
            <a:rect l="l" t="t" r="r" b="b"/>
            <a:pathLst>
              <a:path w="13685484" h="5372100" extrusionOk="0">
                <a:moveTo>
                  <a:pt x="12134814" y="0"/>
                </a:moveTo>
                <a:lnTo>
                  <a:pt x="1550670" y="0"/>
                </a:lnTo>
                <a:lnTo>
                  <a:pt x="0" y="2686050"/>
                </a:lnTo>
                <a:lnTo>
                  <a:pt x="1550670" y="5372100"/>
                </a:lnTo>
                <a:lnTo>
                  <a:pt x="12134814" y="5372100"/>
                </a:lnTo>
                <a:lnTo>
                  <a:pt x="13685484" y="2686050"/>
                </a:lnTo>
                <a:lnTo>
                  <a:pt x="12134814" y="0"/>
                </a:lnTo>
                <a:close/>
              </a:path>
            </a:pathLst>
          </a:custGeom>
          <a:solidFill>
            <a:srgbClr val="B9CABA"/>
          </a:solidFill>
          <a:ln>
            <a:noFill/>
          </a:ln>
        </p:spPr>
      </p:sp>
      <p:sp>
        <p:nvSpPr>
          <p:cNvPr id="172" name="Google Shape;172;g8eb549f0bf_0_1"/>
          <p:cNvSpPr txBox="1"/>
          <p:nvPr/>
        </p:nvSpPr>
        <p:spPr>
          <a:xfrm>
            <a:off x="312985" y="2948084"/>
            <a:ext cx="17453400" cy="3696600"/>
          </a:xfrm>
          <a:prstGeom prst="rect">
            <a:avLst/>
          </a:prstGeom>
          <a:noFill/>
          <a:ln>
            <a:noFill/>
          </a:ln>
        </p:spPr>
        <p:txBody>
          <a:bodyPr spcFirstLastPara="1" wrap="square" lIns="0" tIns="0" rIns="0" bIns="0" anchor="t" anchorCtr="0">
            <a:noAutofit/>
          </a:bodyPr>
          <a:lstStyle/>
          <a:p>
            <a:pPr marL="0" marR="0" lvl="0" indent="0" algn="ctr" rtl="0">
              <a:lnSpc>
                <a:spcPct val="139979"/>
              </a:lnSpc>
              <a:spcBef>
                <a:spcPts val="0"/>
              </a:spcBef>
              <a:spcAft>
                <a:spcPts val="0"/>
              </a:spcAft>
              <a:buClr>
                <a:srgbClr val="000000"/>
              </a:buClr>
              <a:buSzPts val="5100"/>
              <a:buFont typeface="Arial"/>
              <a:buNone/>
            </a:pPr>
            <a:r>
              <a:rPr lang="es-CL" sz="5100" b="0" i="0" u="none" strike="noStrike" cap="none" dirty="0">
                <a:solidFill>
                  <a:srgbClr val="000000"/>
                </a:solidFill>
                <a:latin typeface="Corben"/>
                <a:ea typeface="Corben"/>
                <a:cs typeface="Corben"/>
                <a:sym typeface="Corben"/>
              </a:rPr>
              <a:t>TOMA UN DESCANSO DE</a:t>
            </a:r>
            <a:endParaRPr sz="5100" b="0" i="0" u="none" strike="noStrike" cap="none" dirty="0">
              <a:solidFill>
                <a:srgbClr val="000000"/>
              </a:solidFill>
              <a:latin typeface="Corben"/>
              <a:ea typeface="Corben"/>
              <a:cs typeface="Corben"/>
              <a:sym typeface="Corben"/>
            </a:endParaRPr>
          </a:p>
          <a:p>
            <a:pPr marL="0" marR="0" lvl="0" indent="0" algn="ctr" rtl="0">
              <a:lnSpc>
                <a:spcPct val="139979"/>
              </a:lnSpc>
              <a:spcBef>
                <a:spcPts val="0"/>
              </a:spcBef>
              <a:spcAft>
                <a:spcPts val="0"/>
              </a:spcAft>
              <a:buClr>
                <a:srgbClr val="000000"/>
              </a:buClr>
              <a:buSzPts val="5100"/>
              <a:buFont typeface="Arial"/>
              <a:buNone/>
            </a:pPr>
            <a:r>
              <a:rPr lang="es-CL" sz="5100" b="0" i="0" u="none" strike="noStrike" cap="none" dirty="0">
                <a:solidFill>
                  <a:srgbClr val="000000"/>
                </a:solidFill>
                <a:latin typeface="Corben"/>
                <a:ea typeface="Corben"/>
                <a:cs typeface="Corben"/>
                <a:sym typeface="Corben"/>
              </a:rPr>
              <a:t> 5 MINUTOS ANTES DE </a:t>
            </a:r>
            <a:endParaRPr sz="5100" b="0" i="0" u="none" strike="noStrike" cap="none" dirty="0">
              <a:solidFill>
                <a:srgbClr val="000000"/>
              </a:solidFill>
              <a:latin typeface="Corben"/>
              <a:ea typeface="Corben"/>
              <a:cs typeface="Corben"/>
              <a:sym typeface="Corben"/>
            </a:endParaRPr>
          </a:p>
          <a:p>
            <a:pPr marL="0" marR="0" lvl="0" indent="0" algn="ctr" rtl="0">
              <a:lnSpc>
                <a:spcPct val="139979"/>
              </a:lnSpc>
              <a:spcBef>
                <a:spcPts val="0"/>
              </a:spcBef>
              <a:spcAft>
                <a:spcPts val="0"/>
              </a:spcAft>
              <a:buClr>
                <a:srgbClr val="000000"/>
              </a:buClr>
              <a:buSzPts val="5100"/>
              <a:buFont typeface="Arial"/>
              <a:buNone/>
            </a:pPr>
            <a:r>
              <a:rPr lang="es-CL" sz="5100" b="0" i="0" u="none" strike="noStrike" cap="none" dirty="0">
                <a:solidFill>
                  <a:srgbClr val="000000"/>
                </a:solidFill>
                <a:latin typeface="Corben"/>
                <a:ea typeface="Corben"/>
                <a:cs typeface="Corben"/>
                <a:sym typeface="Corben"/>
              </a:rPr>
              <a:t>CONTINUAR CON LA </a:t>
            </a:r>
            <a:endParaRPr sz="5100" b="0" i="0" u="none" strike="noStrike" cap="none" dirty="0">
              <a:solidFill>
                <a:srgbClr val="000000"/>
              </a:solidFill>
              <a:latin typeface="Corben"/>
              <a:ea typeface="Corben"/>
              <a:cs typeface="Corben"/>
              <a:sym typeface="Corben"/>
            </a:endParaRPr>
          </a:p>
          <a:p>
            <a:pPr marL="0" marR="0" lvl="0" indent="0" algn="ctr" rtl="0">
              <a:lnSpc>
                <a:spcPct val="139979"/>
              </a:lnSpc>
              <a:spcBef>
                <a:spcPts val="0"/>
              </a:spcBef>
              <a:spcAft>
                <a:spcPts val="0"/>
              </a:spcAft>
              <a:buClr>
                <a:srgbClr val="000000"/>
              </a:buClr>
              <a:buSzPts val="5100"/>
              <a:buFont typeface="Arial"/>
              <a:buNone/>
            </a:pPr>
            <a:r>
              <a:rPr lang="es-CL" sz="5100" dirty="0">
                <a:latin typeface="Corben"/>
                <a:ea typeface="Corben"/>
                <a:cs typeface="Corben"/>
                <a:sym typeface="Corben"/>
              </a:rPr>
              <a:t>GUIA DE TRABAJO</a:t>
            </a:r>
            <a:endParaRPr sz="5100" dirty="0">
              <a:latin typeface="Corben"/>
              <a:ea typeface="Corben"/>
              <a:cs typeface="Corben"/>
              <a:sym typeface="Corbe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1613750" y="3220699"/>
            <a:ext cx="15110626" cy="2800384"/>
          </a:xfrm>
          <a:custGeom>
            <a:avLst/>
            <a:gdLst/>
            <a:ahLst/>
            <a:cxnLst/>
            <a:rect l="l" t="t" r="r" b="b"/>
            <a:pathLst>
              <a:path w="4142735" h="934240" extrusionOk="0">
                <a:moveTo>
                  <a:pt x="0" y="0"/>
                </a:moveTo>
                <a:lnTo>
                  <a:pt x="4142735" y="0"/>
                </a:lnTo>
                <a:lnTo>
                  <a:pt x="4142735" y="934240"/>
                </a:lnTo>
                <a:lnTo>
                  <a:pt x="0" y="934240"/>
                </a:lnTo>
                <a:close/>
              </a:path>
            </a:pathLst>
          </a:custGeom>
          <a:solidFill>
            <a:srgbClr val="FAF1E9"/>
          </a:solidFill>
          <a:ln>
            <a:noFill/>
          </a:ln>
        </p:spPr>
      </p:sp>
      <p:sp>
        <p:nvSpPr>
          <p:cNvPr id="97" name="Google Shape;97;p2"/>
          <p:cNvSpPr txBox="1"/>
          <p:nvPr/>
        </p:nvSpPr>
        <p:spPr>
          <a:xfrm>
            <a:off x="2205475" y="1873300"/>
            <a:ext cx="13427701" cy="3964800"/>
          </a:xfrm>
          <a:prstGeom prst="rect">
            <a:avLst/>
          </a:prstGeom>
          <a:noFill/>
          <a:ln>
            <a:noFill/>
          </a:ln>
        </p:spPr>
        <p:txBody>
          <a:bodyPr spcFirstLastPara="1" wrap="square" lIns="0" tIns="0" rIns="0" bIns="0" anchor="t" anchorCtr="0">
            <a:noAutofit/>
          </a:bodyPr>
          <a:lstStyle/>
          <a:p>
            <a:pPr marL="0" marR="0" lvl="0" indent="0" algn="ctr" rtl="0">
              <a:lnSpc>
                <a:spcPct val="110000"/>
              </a:lnSpc>
              <a:spcBef>
                <a:spcPts val="0"/>
              </a:spcBef>
              <a:spcAft>
                <a:spcPts val="0"/>
              </a:spcAft>
              <a:buClr>
                <a:srgbClr val="000000"/>
              </a:buClr>
              <a:buSzPts val="4900"/>
              <a:buFont typeface="Arial"/>
              <a:buNone/>
            </a:pPr>
            <a:r>
              <a:rPr lang="es-CL" sz="4900" b="1" i="0" u="none" strike="noStrike" cap="none">
                <a:solidFill>
                  <a:srgbClr val="000000"/>
                </a:solidFill>
                <a:latin typeface="Corben"/>
                <a:ea typeface="Corben"/>
                <a:cs typeface="Corben"/>
                <a:sym typeface="Corben"/>
              </a:rPr>
              <a:t>Objetivo</a:t>
            </a:r>
            <a:endParaRPr sz="4900" b="1" i="0" u="none" strike="noStrike" cap="none">
              <a:solidFill>
                <a:srgbClr val="000000"/>
              </a:solidFill>
              <a:latin typeface="Corben"/>
              <a:ea typeface="Corben"/>
              <a:cs typeface="Corben"/>
              <a:sym typeface="Corben"/>
            </a:endParaRPr>
          </a:p>
          <a:p>
            <a:pPr marL="0" marR="0" lvl="0" indent="0" algn="just" rtl="0">
              <a:lnSpc>
                <a:spcPct val="110000"/>
              </a:lnSpc>
              <a:spcBef>
                <a:spcPts val="0"/>
              </a:spcBef>
              <a:spcAft>
                <a:spcPts val="0"/>
              </a:spcAft>
              <a:buClr>
                <a:srgbClr val="000000"/>
              </a:buClr>
              <a:buSzPts val="4900"/>
              <a:buFont typeface="Arial"/>
              <a:buNone/>
            </a:pPr>
            <a:endParaRPr sz="4300" i="0" u="none" strike="noStrike" cap="none">
              <a:solidFill>
                <a:srgbClr val="000000"/>
              </a:solidFill>
              <a:latin typeface="Corben"/>
              <a:ea typeface="Corben"/>
              <a:cs typeface="Corben"/>
              <a:sym typeface="Corben"/>
            </a:endParaRPr>
          </a:p>
          <a:p>
            <a:pPr marL="0" lvl="0" indent="0" algn="just" rtl="0">
              <a:spcBef>
                <a:spcPts val="0"/>
              </a:spcBef>
              <a:spcAft>
                <a:spcPts val="0"/>
              </a:spcAft>
              <a:buClr>
                <a:schemeClr val="dk1"/>
              </a:buClr>
              <a:buSzPts val="1100"/>
              <a:buFont typeface="Arial"/>
              <a:buNone/>
            </a:pPr>
            <a:r>
              <a:rPr lang="es-CL" sz="4300">
                <a:solidFill>
                  <a:schemeClr val="dk1"/>
                </a:solidFill>
                <a:latin typeface="Corben"/>
                <a:ea typeface="Corben"/>
                <a:cs typeface="Corben"/>
                <a:sym typeface="Corben"/>
              </a:rPr>
              <a:t>Describir las diversas interpretaciones de los hechos ocurridos en dictadura mediante la comparación de relatos familiares</a:t>
            </a:r>
            <a:endParaRPr sz="4300">
              <a:solidFill>
                <a:schemeClr val="dk1"/>
              </a:solidFill>
              <a:latin typeface="Corben"/>
              <a:ea typeface="Corben"/>
              <a:cs typeface="Corben"/>
              <a:sym typeface="Corben"/>
            </a:endParaRPr>
          </a:p>
          <a:p>
            <a:pPr marL="0" marR="0" lvl="0" indent="0" algn="ctr" rtl="0">
              <a:lnSpc>
                <a:spcPct val="110000"/>
              </a:lnSpc>
              <a:spcBef>
                <a:spcPts val="0"/>
              </a:spcBef>
              <a:spcAft>
                <a:spcPts val="0"/>
              </a:spcAft>
              <a:buClr>
                <a:srgbClr val="000000"/>
              </a:buClr>
              <a:buSzPts val="4300"/>
              <a:buFont typeface="Arial"/>
              <a:buNone/>
            </a:pPr>
            <a:endParaRPr sz="4300">
              <a:latin typeface="Corben"/>
              <a:ea typeface="Corben"/>
              <a:cs typeface="Corben"/>
              <a:sym typeface="Corben"/>
            </a:endParaRPr>
          </a:p>
          <a:p>
            <a:pPr marL="0" marR="0" lvl="0" indent="0" algn="ctr" rtl="0">
              <a:lnSpc>
                <a:spcPct val="110000"/>
              </a:lnSpc>
              <a:spcBef>
                <a:spcPts val="0"/>
              </a:spcBef>
              <a:spcAft>
                <a:spcPts val="0"/>
              </a:spcAft>
              <a:buClr>
                <a:srgbClr val="000000"/>
              </a:buClr>
              <a:buSzPts val="4200"/>
              <a:buFont typeface="Arial"/>
              <a:buNone/>
            </a:pPr>
            <a:endParaRPr sz="4200" b="0" i="0" u="none" strike="noStrike" cap="none">
              <a:solidFill>
                <a:srgbClr val="000000"/>
              </a:solidFill>
              <a:latin typeface="Corben"/>
              <a:ea typeface="Corben"/>
              <a:cs typeface="Corben"/>
              <a:sym typeface="Corbe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g8ea3ca20c5_1_363"/>
          <p:cNvSpPr/>
          <p:nvPr/>
        </p:nvSpPr>
        <p:spPr>
          <a:xfrm>
            <a:off x="2710149" y="2464165"/>
            <a:ext cx="12659073" cy="5358670"/>
          </a:xfrm>
          <a:custGeom>
            <a:avLst/>
            <a:gdLst/>
            <a:ahLst/>
            <a:cxnLst/>
            <a:rect l="l" t="t" r="r" b="b"/>
            <a:pathLst>
              <a:path w="13685484" h="5372100" extrusionOk="0">
                <a:moveTo>
                  <a:pt x="12134814" y="0"/>
                </a:moveTo>
                <a:lnTo>
                  <a:pt x="1550670" y="0"/>
                </a:lnTo>
                <a:lnTo>
                  <a:pt x="0" y="2686050"/>
                </a:lnTo>
                <a:lnTo>
                  <a:pt x="1550670" y="5372100"/>
                </a:lnTo>
                <a:lnTo>
                  <a:pt x="12134814" y="5372100"/>
                </a:lnTo>
                <a:lnTo>
                  <a:pt x="13685484" y="2686050"/>
                </a:lnTo>
                <a:lnTo>
                  <a:pt x="12134814" y="0"/>
                </a:lnTo>
                <a:close/>
              </a:path>
            </a:pathLst>
          </a:custGeom>
          <a:solidFill>
            <a:srgbClr val="B9CABA"/>
          </a:solidFill>
          <a:ln>
            <a:noFill/>
          </a:ln>
        </p:spPr>
      </p:sp>
      <p:sp>
        <p:nvSpPr>
          <p:cNvPr id="103" name="Google Shape;103;g8ea3ca20c5_1_363"/>
          <p:cNvSpPr txBox="1"/>
          <p:nvPr/>
        </p:nvSpPr>
        <p:spPr>
          <a:xfrm>
            <a:off x="553875" y="3884177"/>
            <a:ext cx="17453400" cy="3696600"/>
          </a:xfrm>
          <a:prstGeom prst="rect">
            <a:avLst/>
          </a:prstGeom>
          <a:noFill/>
          <a:ln>
            <a:noFill/>
          </a:ln>
        </p:spPr>
        <p:txBody>
          <a:bodyPr spcFirstLastPara="1" wrap="square" lIns="0" tIns="0" rIns="0" bIns="0" anchor="t" anchorCtr="0">
            <a:noAutofit/>
          </a:bodyPr>
          <a:lstStyle/>
          <a:p>
            <a:pPr marL="0" marR="0" lvl="0" indent="0" algn="ctr" rtl="0">
              <a:lnSpc>
                <a:spcPct val="139979"/>
              </a:lnSpc>
              <a:spcBef>
                <a:spcPts val="0"/>
              </a:spcBef>
              <a:spcAft>
                <a:spcPts val="0"/>
              </a:spcAft>
              <a:buClr>
                <a:srgbClr val="000000"/>
              </a:buClr>
              <a:buSzPts val="5100"/>
              <a:buFont typeface="Arial"/>
              <a:buNone/>
            </a:pPr>
            <a:r>
              <a:rPr lang="es-CL" sz="5500" b="1">
                <a:latin typeface="Corben"/>
                <a:ea typeface="Corben"/>
                <a:cs typeface="Corben"/>
                <a:sym typeface="Corben"/>
              </a:rPr>
              <a:t>REPASO DE LA </a:t>
            </a:r>
            <a:endParaRPr sz="5500" b="1">
              <a:latin typeface="Corben"/>
              <a:ea typeface="Corben"/>
              <a:cs typeface="Corben"/>
              <a:sym typeface="Corben"/>
            </a:endParaRPr>
          </a:p>
          <a:p>
            <a:pPr marL="0" marR="0" lvl="0" indent="0" algn="ctr" rtl="0">
              <a:lnSpc>
                <a:spcPct val="139979"/>
              </a:lnSpc>
              <a:spcBef>
                <a:spcPts val="0"/>
              </a:spcBef>
              <a:spcAft>
                <a:spcPts val="0"/>
              </a:spcAft>
              <a:buClr>
                <a:srgbClr val="000000"/>
              </a:buClr>
              <a:buSzPts val="5100"/>
              <a:buFont typeface="Arial"/>
              <a:buNone/>
            </a:pPr>
            <a:r>
              <a:rPr lang="es-CL" sz="5500" b="1">
                <a:latin typeface="Corben"/>
                <a:ea typeface="Corben"/>
                <a:cs typeface="Corben"/>
                <a:sym typeface="Corben"/>
              </a:rPr>
              <a:t>CLASE ANTERIOR</a:t>
            </a:r>
            <a:endParaRPr sz="2100" b="1" i="0" u="none" strike="noStrike" cap="none">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8ea3ca20c5_1_59"/>
          <p:cNvSpPr/>
          <p:nvPr/>
        </p:nvSpPr>
        <p:spPr>
          <a:xfrm>
            <a:off x="468375" y="1676700"/>
            <a:ext cx="17213064" cy="8293716"/>
          </a:xfrm>
          <a:custGeom>
            <a:avLst/>
            <a:gdLst/>
            <a:ahLst/>
            <a:cxnLst/>
            <a:rect l="l" t="t" r="r" b="b"/>
            <a:pathLst>
              <a:path w="4142735" h="934240" extrusionOk="0">
                <a:moveTo>
                  <a:pt x="0" y="0"/>
                </a:moveTo>
                <a:lnTo>
                  <a:pt x="4142735" y="0"/>
                </a:lnTo>
                <a:lnTo>
                  <a:pt x="4142735" y="934240"/>
                </a:lnTo>
                <a:lnTo>
                  <a:pt x="0" y="934240"/>
                </a:lnTo>
                <a:close/>
              </a:path>
            </a:pathLst>
          </a:custGeom>
          <a:solidFill>
            <a:srgbClr val="FAF1E9"/>
          </a:solidFill>
          <a:ln>
            <a:noFill/>
          </a:ln>
        </p:spPr>
      </p:sp>
      <p:sp>
        <p:nvSpPr>
          <p:cNvPr id="109" name="Google Shape;109;g8ea3ca20c5_1_59"/>
          <p:cNvSpPr txBox="1"/>
          <p:nvPr/>
        </p:nvSpPr>
        <p:spPr>
          <a:xfrm>
            <a:off x="733475" y="320776"/>
            <a:ext cx="17453400" cy="171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s-CL" sz="4800" b="0" i="0" u="none" strike="noStrike" cap="none">
                <a:solidFill>
                  <a:srgbClr val="000000"/>
                </a:solidFill>
                <a:latin typeface="Corben"/>
                <a:ea typeface="Corben"/>
                <a:cs typeface="Corben"/>
                <a:sym typeface="Corben"/>
              </a:rPr>
              <a:t>DICTADURA | GOBIERNO MILITAR</a:t>
            </a:r>
            <a:endParaRPr sz="4800" b="0" i="0" u="none" strike="noStrike" cap="none">
              <a:solidFill>
                <a:srgbClr val="000000"/>
              </a:solidFill>
              <a:latin typeface="Corben"/>
              <a:ea typeface="Corben"/>
              <a:cs typeface="Corben"/>
              <a:sym typeface="Corben"/>
            </a:endParaRPr>
          </a:p>
          <a:p>
            <a:pPr marL="0" marR="0" lvl="0" indent="0" algn="ctr" rtl="0">
              <a:lnSpc>
                <a:spcPct val="100000"/>
              </a:lnSpc>
              <a:spcBef>
                <a:spcPts val="0"/>
              </a:spcBef>
              <a:spcAft>
                <a:spcPts val="0"/>
              </a:spcAft>
              <a:buClr>
                <a:srgbClr val="000000"/>
              </a:buClr>
              <a:buSzPts val="4200"/>
              <a:buFont typeface="Arial"/>
              <a:buNone/>
            </a:pPr>
            <a:r>
              <a:rPr lang="es-CL" sz="4200" b="0" i="0" u="none" strike="noStrike" cap="none">
                <a:solidFill>
                  <a:srgbClr val="000000"/>
                </a:solidFill>
                <a:latin typeface="Corben"/>
                <a:ea typeface="Corben"/>
                <a:cs typeface="Corben"/>
                <a:sym typeface="Corben"/>
              </a:rPr>
              <a:t>11 Septiembre 1973 - 11 Marzo 1990</a:t>
            </a:r>
            <a:endParaRPr sz="4200" b="0" i="0" u="none" strike="noStrike" cap="none">
              <a:solidFill>
                <a:srgbClr val="000000"/>
              </a:solidFill>
              <a:latin typeface="Corben"/>
              <a:ea typeface="Corben"/>
              <a:cs typeface="Corben"/>
              <a:sym typeface="Corben"/>
            </a:endParaRPr>
          </a:p>
        </p:txBody>
      </p:sp>
      <p:sp>
        <p:nvSpPr>
          <p:cNvPr id="110" name="Google Shape;110;g8ea3ca20c5_1_59"/>
          <p:cNvSpPr txBox="1"/>
          <p:nvPr/>
        </p:nvSpPr>
        <p:spPr>
          <a:xfrm>
            <a:off x="468375" y="1885725"/>
            <a:ext cx="8716500" cy="6135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Corbel"/>
              <a:ea typeface="Corbel"/>
              <a:cs typeface="Corbel"/>
              <a:sym typeface="Corbel"/>
            </a:endParaRPr>
          </a:p>
        </p:txBody>
      </p:sp>
      <p:sp>
        <p:nvSpPr>
          <p:cNvPr id="111" name="Google Shape;111;g8ea3ca20c5_1_59"/>
          <p:cNvSpPr txBox="1"/>
          <p:nvPr/>
        </p:nvSpPr>
        <p:spPr>
          <a:xfrm>
            <a:off x="733475" y="1885725"/>
            <a:ext cx="8914200" cy="6933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s-CL" sz="3600" b="0" i="0" u="none" strike="noStrike" cap="none" dirty="0">
                <a:solidFill>
                  <a:srgbClr val="000000"/>
                </a:solidFill>
                <a:latin typeface="Corbel"/>
                <a:ea typeface="Corbel"/>
                <a:cs typeface="Corbel"/>
                <a:sym typeface="Corbel"/>
              </a:rPr>
              <a:t>Con el Golpe de Estado se da fin al gobierno de la Unidad Popular y comienza un nuevo gobierno: la Dictadura Militar. </a:t>
            </a:r>
            <a:endParaRPr sz="3600" b="0" i="0" u="none" strike="noStrike" cap="none" dirty="0">
              <a:solidFill>
                <a:srgbClr val="000000"/>
              </a:solidFill>
              <a:latin typeface="Corbel"/>
              <a:ea typeface="Corbel"/>
              <a:cs typeface="Corbel"/>
              <a:sym typeface="Corbel"/>
            </a:endParaRPr>
          </a:p>
          <a:p>
            <a:pPr marL="0" marR="0" lvl="0" indent="0" algn="just"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Corbel"/>
              <a:ea typeface="Corbel"/>
              <a:cs typeface="Corbel"/>
              <a:sym typeface="Corbel"/>
            </a:endParaRPr>
          </a:p>
          <a:p>
            <a:pPr marL="0" marR="0" lvl="0" indent="0" algn="just" rtl="0">
              <a:lnSpc>
                <a:spcPct val="100000"/>
              </a:lnSpc>
              <a:spcBef>
                <a:spcPts val="0"/>
              </a:spcBef>
              <a:spcAft>
                <a:spcPts val="0"/>
              </a:spcAft>
              <a:buClr>
                <a:srgbClr val="000000"/>
              </a:buClr>
              <a:buSzPts val="3600"/>
              <a:buFont typeface="Arial"/>
              <a:buNone/>
            </a:pPr>
            <a:r>
              <a:rPr lang="es-CL" sz="3600" b="0" i="0" u="none" strike="noStrike" cap="none" dirty="0">
                <a:solidFill>
                  <a:srgbClr val="000000"/>
                </a:solidFill>
                <a:latin typeface="Corbel"/>
                <a:ea typeface="Corbel"/>
                <a:cs typeface="Corbel"/>
                <a:sym typeface="Corbel"/>
              </a:rPr>
              <a:t>Durante este periodo se instauró un régimen autoritario de extrema derecha que </a:t>
            </a:r>
            <a:r>
              <a:rPr lang="es-CL" sz="3600" b="0" i="0" u="none" strike="noStrike" cap="none" dirty="0" err="1">
                <a:solidFill>
                  <a:srgbClr val="000000"/>
                </a:solidFill>
                <a:latin typeface="Corbel"/>
                <a:ea typeface="Corbel"/>
                <a:cs typeface="Corbel"/>
                <a:sym typeface="Corbel"/>
              </a:rPr>
              <a:t>promovi</a:t>
            </a:r>
            <a:r>
              <a:rPr lang="es-CL" sz="3600" dirty="0" err="1">
                <a:latin typeface="Corbel"/>
                <a:ea typeface="Corbel"/>
                <a:cs typeface="Corbel"/>
                <a:sym typeface="Corbel"/>
              </a:rPr>
              <a:t>o</a:t>
            </a:r>
            <a:r>
              <a:rPr lang="es-CL" sz="3600" b="0" i="0" u="none" strike="noStrike" cap="none" dirty="0">
                <a:solidFill>
                  <a:srgbClr val="000000"/>
                </a:solidFill>
                <a:latin typeface="Corbel"/>
                <a:ea typeface="Corbel"/>
                <a:cs typeface="Corbel"/>
                <a:sym typeface="Corbel"/>
              </a:rPr>
              <a:t> principios tales como el anticomunismo, la limitación de la libertad de expresión y la instauración de un régimen capitalista. Se disolvió el Congreso Nacional y fue sustituido con una Junta Militar de Gobierno, dirigida por Augusto Pinochet. </a:t>
            </a:r>
            <a:r>
              <a:rPr lang="es-CL" sz="3600" i="0" u="none" strike="noStrike" cap="none" dirty="0">
                <a:solidFill>
                  <a:srgbClr val="000000"/>
                </a:solidFill>
                <a:latin typeface="Corbel"/>
                <a:ea typeface="Corbel"/>
                <a:cs typeface="Corbel"/>
                <a:sym typeface="Corbel"/>
              </a:rPr>
              <a:t>En este periodo, se cometieron sistemáticas violaciones a los DD.HH</a:t>
            </a:r>
            <a:endParaRPr sz="3600" i="0" u="none" strike="noStrike" cap="none" dirty="0">
              <a:solidFill>
                <a:srgbClr val="000000"/>
              </a:solidFill>
              <a:latin typeface="Corbel"/>
              <a:ea typeface="Corbel"/>
              <a:cs typeface="Corbel"/>
              <a:sym typeface="Corbel"/>
            </a:endParaRPr>
          </a:p>
          <a:p>
            <a:pPr marL="0" marR="0" lvl="0" indent="0" algn="just"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Corbel"/>
              <a:ea typeface="Corbel"/>
              <a:cs typeface="Corbel"/>
              <a:sym typeface="Corbel"/>
            </a:endParaRPr>
          </a:p>
          <a:p>
            <a:pPr marL="0" marR="0" lvl="0" indent="0" algn="just"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Corbel"/>
              <a:ea typeface="Corbel"/>
              <a:cs typeface="Corbel"/>
              <a:sym typeface="Corbel"/>
            </a:endParaRPr>
          </a:p>
        </p:txBody>
      </p:sp>
      <p:pic>
        <p:nvPicPr>
          <p:cNvPr id="112" name="Google Shape;112;g8ea3ca20c5_1_59"/>
          <p:cNvPicPr preferRelativeResize="0"/>
          <p:nvPr/>
        </p:nvPicPr>
        <p:blipFill rotWithShape="1">
          <a:blip r:embed="rId3">
            <a:alphaModFix/>
          </a:blip>
          <a:srcRect/>
          <a:stretch/>
        </p:blipFill>
        <p:spPr>
          <a:xfrm>
            <a:off x="9953475" y="1885725"/>
            <a:ext cx="7857000" cy="5475125"/>
          </a:xfrm>
          <a:prstGeom prst="rect">
            <a:avLst/>
          </a:prstGeom>
          <a:noFill/>
          <a:ln>
            <a:noFill/>
          </a:ln>
        </p:spPr>
      </p:pic>
      <p:sp>
        <p:nvSpPr>
          <p:cNvPr id="113" name="Google Shape;113;g8ea3ca20c5_1_59"/>
          <p:cNvSpPr/>
          <p:nvPr/>
        </p:nvSpPr>
        <p:spPr>
          <a:xfrm>
            <a:off x="10418850" y="7157976"/>
            <a:ext cx="7869153" cy="2806922"/>
          </a:xfrm>
          <a:custGeom>
            <a:avLst/>
            <a:gdLst/>
            <a:ahLst/>
            <a:cxnLst/>
            <a:rect l="l" t="t" r="r" b="b"/>
            <a:pathLst>
              <a:path w="13685484" h="5372100" extrusionOk="0">
                <a:moveTo>
                  <a:pt x="12134814" y="0"/>
                </a:moveTo>
                <a:lnTo>
                  <a:pt x="1550670" y="0"/>
                </a:lnTo>
                <a:lnTo>
                  <a:pt x="0" y="2686050"/>
                </a:lnTo>
                <a:lnTo>
                  <a:pt x="1550670" y="5372100"/>
                </a:lnTo>
                <a:lnTo>
                  <a:pt x="12134814" y="5372100"/>
                </a:lnTo>
                <a:lnTo>
                  <a:pt x="13685484" y="2686050"/>
                </a:lnTo>
                <a:lnTo>
                  <a:pt x="12134814" y="0"/>
                </a:lnTo>
                <a:close/>
              </a:path>
            </a:pathLst>
          </a:custGeom>
          <a:solidFill>
            <a:srgbClr val="B9CABA"/>
          </a:solidFill>
          <a:ln>
            <a:noFill/>
          </a:ln>
        </p:spPr>
      </p:sp>
      <p:sp>
        <p:nvSpPr>
          <p:cNvPr id="114" name="Google Shape;114;g8ea3ca20c5_1_59"/>
          <p:cNvSpPr txBox="1"/>
          <p:nvPr/>
        </p:nvSpPr>
        <p:spPr>
          <a:xfrm>
            <a:off x="11303775" y="7268225"/>
            <a:ext cx="6099300" cy="251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s-CL" sz="2800" b="1" i="0" u="none" strike="noStrike" cap="none" dirty="0">
                <a:solidFill>
                  <a:srgbClr val="000000"/>
                </a:solidFill>
                <a:latin typeface="Calibri"/>
                <a:ea typeface="Calibri"/>
                <a:cs typeface="Calibri"/>
                <a:sym typeface="Calibri"/>
              </a:rPr>
              <a:t>DICTADURA</a:t>
            </a:r>
            <a:endParaRPr sz="2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500"/>
              <a:buFont typeface="Arial"/>
              <a:buNone/>
            </a:pPr>
            <a:r>
              <a:rPr lang="es-CL" sz="2500" b="0" i="0" u="none" strike="noStrike" cap="none" dirty="0">
                <a:solidFill>
                  <a:srgbClr val="000000"/>
                </a:solidFill>
                <a:latin typeface="Calibri"/>
                <a:ea typeface="Calibri"/>
                <a:cs typeface="Calibri"/>
                <a:sym typeface="Calibri"/>
              </a:rPr>
              <a:t>1. f. Régimen político que, por la fuerza o violencia, concentra todo el poder en una persona o en un grupo u organización y reprime los derechos humanos y las libertades individuales</a:t>
            </a:r>
            <a:endParaRPr sz="25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8ea3ca20c5_1_75"/>
          <p:cNvSpPr txBox="1"/>
          <p:nvPr/>
        </p:nvSpPr>
        <p:spPr>
          <a:xfrm>
            <a:off x="733475" y="571123"/>
            <a:ext cx="17453400" cy="1647900"/>
          </a:xfrm>
          <a:prstGeom prst="rect">
            <a:avLst/>
          </a:prstGeom>
          <a:noFill/>
          <a:ln>
            <a:noFill/>
          </a:ln>
        </p:spPr>
        <p:txBody>
          <a:bodyPr spcFirstLastPara="1" wrap="square" lIns="0" tIns="0" rIns="0" bIns="0" anchor="t" anchorCtr="0">
            <a:noAutofit/>
          </a:bodyPr>
          <a:lstStyle/>
          <a:p>
            <a:pPr marL="0" marR="0" lvl="0" indent="0" algn="ctr" rtl="0">
              <a:lnSpc>
                <a:spcPct val="139979"/>
              </a:lnSpc>
              <a:spcBef>
                <a:spcPts val="0"/>
              </a:spcBef>
              <a:spcAft>
                <a:spcPts val="0"/>
              </a:spcAft>
              <a:buClr>
                <a:srgbClr val="000000"/>
              </a:buClr>
              <a:buSzPts val="4800"/>
              <a:buFont typeface="Arial"/>
              <a:buNone/>
            </a:pPr>
            <a:r>
              <a:rPr lang="es-CL" sz="4800" b="0" i="0" u="none" strike="noStrike" cap="none">
                <a:solidFill>
                  <a:srgbClr val="000000"/>
                </a:solidFill>
                <a:latin typeface="Corben"/>
                <a:ea typeface="Corben"/>
                <a:cs typeface="Corben"/>
                <a:sym typeface="Corben"/>
              </a:rPr>
              <a:t>TIPOS DE FUENTES HISTÓRICAS</a:t>
            </a:r>
            <a:endParaRPr sz="1400" b="0" i="0" u="none" strike="noStrike" cap="none">
              <a:solidFill>
                <a:srgbClr val="000000"/>
              </a:solidFill>
              <a:latin typeface="Arial"/>
              <a:ea typeface="Arial"/>
              <a:cs typeface="Arial"/>
              <a:sym typeface="Arial"/>
            </a:endParaRPr>
          </a:p>
        </p:txBody>
      </p:sp>
      <p:sp>
        <p:nvSpPr>
          <p:cNvPr id="120" name="Google Shape;120;g8ea3ca20c5_1_75"/>
          <p:cNvSpPr txBox="1"/>
          <p:nvPr/>
        </p:nvSpPr>
        <p:spPr>
          <a:xfrm>
            <a:off x="2865125" y="1832125"/>
            <a:ext cx="3914400" cy="750900"/>
          </a:xfrm>
          <a:prstGeom prst="rect">
            <a:avLst/>
          </a:prstGeom>
          <a:solidFill>
            <a:srgbClr val="F4CC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s-CL" sz="3600" b="1" i="0" u="none" strike="noStrike" cap="none">
                <a:solidFill>
                  <a:srgbClr val="000000"/>
                </a:solidFill>
                <a:latin typeface="Calibri"/>
                <a:ea typeface="Calibri"/>
                <a:cs typeface="Calibri"/>
                <a:sym typeface="Calibri"/>
              </a:rPr>
              <a:t>PRIMARIAS</a:t>
            </a:r>
            <a:endParaRPr sz="3600" b="1" i="0" u="none" strike="noStrike" cap="none">
              <a:solidFill>
                <a:srgbClr val="000000"/>
              </a:solidFill>
              <a:latin typeface="Calibri"/>
              <a:ea typeface="Calibri"/>
              <a:cs typeface="Calibri"/>
              <a:sym typeface="Calibri"/>
            </a:endParaRPr>
          </a:p>
        </p:txBody>
      </p:sp>
      <p:sp>
        <p:nvSpPr>
          <p:cNvPr id="121" name="Google Shape;121;g8ea3ca20c5_1_75"/>
          <p:cNvSpPr txBox="1"/>
          <p:nvPr/>
        </p:nvSpPr>
        <p:spPr>
          <a:xfrm>
            <a:off x="11051425" y="1832125"/>
            <a:ext cx="3914400" cy="750900"/>
          </a:xfrm>
          <a:prstGeom prst="rect">
            <a:avLst/>
          </a:prstGeom>
          <a:solidFill>
            <a:srgbClr val="F4CC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s-CL" sz="3600" b="1" i="0" u="none" strike="noStrike" cap="none">
                <a:solidFill>
                  <a:srgbClr val="000000"/>
                </a:solidFill>
                <a:latin typeface="Calibri"/>
                <a:ea typeface="Calibri"/>
                <a:cs typeface="Calibri"/>
                <a:sym typeface="Calibri"/>
              </a:rPr>
              <a:t>SECUNDARIAS</a:t>
            </a:r>
            <a:endParaRPr sz="3600" b="1" i="0" u="none" strike="noStrike" cap="none">
              <a:solidFill>
                <a:srgbClr val="000000"/>
              </a:solidFill>
              <a:latin typeface="Calibri"/>
              <a:ea typeface="Calibri"/>
              <a:cs typeface="Calibri"/>
              <a:sym typeface="Calibri"/>
            </a:endParaRPr>
          </a:p>
        </p:txBody>
      </p:sp>
      <p:sp>
        <p:nvSpPr>
          <p:cNvPr id="122" name="Google Shape;122;g8ea3ca20c5_1_75"/>
          <p:cNvSpPr txBox="1"/>
          <p:nvPr/>
        </p:nvSpPr>
        <p:spPr>
          <a:xfrm>
            <a:off x="998825" y="2583025"/>
            <a:ext cx="7647000" cy="3323100"/>
          </a:xfrm>
          <a:prstGeom prst="rect">
            <a:avLst/>
          </a:prstGeom>
          <a:solidFill>
            <a:srgbClr val="D0E0E3"/>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500"/>
              <a:buFont typeface="Arial"/>
              <a:buNone/>
            </a:pPr>
            <a:r>
              <a:rPr lang="es-CL" sz="3500" b="0" i="0" u="none" strike="noStrike" cap="none">
                <a:solidFill>
                  <a:srgbClr val="000000"/>
                </a:solidFill>
                <a:latin typeface="Calibri"/>
                <a:ea typeface="Calibri"/>
                <a:cs typeface="Calibri"/>
                <a:sym typeface="Calibri"/>
              </a:rPr>
              <a:t>Documentos, testimonios u objetos que provienen directamente de la época o de alguien que la vivió. </a:t>
            </a:r>
            <a:r>
              <a:rPr lang="es-CL" sz="3500" b="1" i="0" u="none" strike="noStrike" cap="none">
                <a:solidFill>
                  <a:srgbClr val="000000"/>
                </a:solidFill>
                <a:latin typeface="Calibri"/>
                <a:ea typeface="Calibri"/>
                <a:cs typeface="Calibri"/>
                <a:sym typeface="Calibri"/>
              </a:rPr>
              <a:t>Un vestigio de su tiempo.</a:t>
            </a:r>
            <a:r>
              <a:rPr lang="es-CL" sz="3500" b="0" i="0" u="none" strike="noStrike" cap="none">
                <a:solidFill>
                  <a:srgbClr val="000000"/>
                </a:solidFill>
                <a:latin typeface="Calibri"/>
                <a:ea typeface="Calibri"/>
                <a:cs typeface="Calibri"/>
                <a:sym typeface="Calibri"/>
              </a:rPr>
              <a:t> Es el tipo de fuentes que suele ocuparse para hacer investigación histórica. </a:t>
            </a:r>
            <a:endParaRPr sz="3500" b="0" i="0" u="none" strike="noStrike" cap="none">
              <a:solidFill>
                <a:srgbClr val="000000"/>
              </a:solidFill>
              <a:latin typeface="Calibri"/>
              <a:ea typeface="Calibri"/>
              <a:cs typeface="Calibri"/>
              <a:sym typeface="Calibri"/>
            </a:endParaRPr>
          </a:p>
        </p:txBody>
      </p:sp>
      <p:sp>
        <p:nvSpPr>
          <p:cNvPr id="123" name="Google Shape;123;g8ea3ca20c5_1_75"/>
          <p:cNvSpPr txBox="1"/>
          <p:nvPr/>
        </p:nvSpPr>
        <p:spPr>
          <a:xfrm>
            <a:off x="9185125" y="2583025"/>
            <a:ext cx="7647000" cy="3323100"/>
          </a:xfrm>
          <a:prstGeom prst="rect">
            <a:avLst/>
          </a:prstGeom>
          <a:solidFill>
            <a:srgbClr val="D0E0E3"/>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500"/>
              <a:buFont typeface="Arial"/>
              <a:buNone/>
            </a:pPr>
            <a:r>
              <a:rPr lang="es-CL" sz="3500" b="0" i="0" u="none" strike="noStrike" cap="none">
                <a:solidFill>
                  <a:srgbClr val="000000"/>
                </a:solidFill>
                <a:latin typeface="Calibri"/>
                <a:ea typeface="Calibri"/>
                <a:cs typeface="Calibri"/>
                <a:sym typeface="Calibri"/>
              </a:rPr>
              <a:t>Documentos, testimonios, u objetos que se crean a partir de fuentes primarias. Por ejemplo, un libro de historia o un documental creado a partir de fuentes primarias.</a:t>
            </a:r>
            <a:endParaRPr sz="3500" b="0" i="0" u="none" strike="noStrike" cap="none">
              <a:solidFill>
                <a:srgbClr val="000000"/>
              </a:solidFill>
              <a:latin typeface="Calibri"/>
              <a:ea typeface="Calibri"/>
              <a:cs typeface="Calibri"/>
              <a:sym typeface="Calibri"/>
            </a:endParaRPr>
          </a:p>
        </p:txBody>
      </p:sp>
      <p:pic>
        <p:nvPicPr>
          <p:cNvPr id="124" name="Google Shape;124;g8ea3ca20c5_1_75"/>
          <p:cNvPicPr preferRelativeResize="0"/>
          <p:nvPr/>
        </p:nvPicPr>
        <p:blipFill rotWithShape="1">
          <a:blip r:embed="rId3">
            <a:alphaModFix/>
          </a:blip>
          <a:srcRect/>
          <a:stretch/>
        </p:blipFill>
        <p:spPr>
          <a:xfrm>
            <a:off x="5985350" y="6742811"/>
            <a:ext cx="2685975" cy="2685975"/>
          </a:xfrm>
          <a:prstGeom prst="rect">
            <a:avLst/>
          </a:prstGeom>
          <a:noFill/>
          <a:ln>
            <a:noFill/>
          </a:ln>
        </p:spPr>
      </p:pic>
      <p:pic>
        <p:nvPicPr>
          <p:cNvPr id="125" name="Google Shape;125;g8ea3ca20c5_1_75"/>
          <p:cNvPicPr preferRelativeResize="0"/>
          <p:nvPr/>
        </p:nvPicPr>
        <p:blipFill rotWithShape="1">
          <a:blip r:embed="rId4">
            <a:alphaModFix/>
          </a:blip>
          <a:srcRect/>
          <a:stretch/>
        </p:blipFill>
        <p:spPr>
          <a:xfrm>
            <a:off x="1772625" y="6742800"/>
            <a:ext cx="2685975" cy="2820875"/>
          </a:xfrm>
          <a:prstGeom prst="rect">
            <a:avLst/>
          </a:prstGeom>
          <a:noFill/>
          <a:ln>
            <a:noFill/>
          </a:ln>
        </p:spPr>
      </p:pic>
      <p:pic>
        <p:nvPicPr>
          <p:cNvPr id="126" name="Google Shape;126;g8ea3ca20c5_1_75"/>
          <p:cNvPicPr preferRelativeResize="0"/>
          <p:nvPr/>
        </p:nvPicPr>
        <p:blipFill rotWithShape="1">
          <a:blip r:embed="rId5">
            <a:alphaModFix/>
          </a:blip>
          <a:srcRect/>
          <a:stretch/>
        </p:blipFill>
        <p:spPr>
          <a:xfrm>
            <a:off x="14364500" y="7037450"/>
            <a:ext cx="2096668" cy="2096668"/>
          </a:xfrm>
          <a:prstGeom prst="rect">
            <a:avLst/>
          </a:prstGeom>
          <a:noFill/>
          <a:ln>
            <a:noFill/>
          </a:ln>
        </p:spPr>
      </p:pic>
      <p:pic>
        <p:nvPicPr>
          <p:cNvPr id="127" name="Google Shape;127;g8ea3ca20c5_1_75"/>
          <p:cNvPicPr preferRelativeResize="0"/>
          <p:nvPr/>
        </p:nvPicPr>
        <p:blipFill rotWithShape="1">
          <a:blip r:embed="rId6">
            <a:alphaModFix/>
          </a:blip>
          <a:srcRect/>
          <a:stretch/>
        </p:blipFill>
        <p:spPr>
          <a:xfrm>
            <a:off x="10144026" y="6966039"/>
            <a:ext cx="2374387" cy="2374387"/>
          </a:xfrm>
          <a:prstGeom prst="rect">
            <a:avLst/>
          </a:prstGeom>
          <a:noFill/>
          <a:ln>
            <a:noFill/>
          </a:ln>
        </p:spPr>
      </p:pic>
      <p:sp>
        <p:nvSpPr>
          <p:cNvPr id="128" name="Google Shape;128;g8ea3ca20c5_1_75"/>
          <p:cNvSpPr txBox="1"/>
          <p:nvPr/>
        </p:nvSpPr>
        <p:spPr>
          <a:xfrm>
            <a:off x="4458600" y="6031363"/>
            <a:ext cx="8989800" cy="58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CL" sz="3100" b="1" i="0" u="none" strike="noStrike" cap="none">
                <a:solidFill>
                  <a:srgbClr val="000000"/>
                </a:solidFill>
                <a:latin typeface="Corbel"/>
                <a:ea typeface="Corbel"/>
                <a:cs typeface="Corbel"/>
                <a:sym typeface="Corbel"/>
              </a:rPr>
              <a:t>POR EJEMPLO</a:t>
            </a:r>
            <a:endParaRPr sz="3100" b="1" i="0" u="none" strike="noStrike" cap="none">
              <a:solidFill>
                <a:srgbClr val="000000"/>
              </a:solidFill>
              <a:latin typeface="Corbel"/>
              <a:ea typeface="Corbel"/>
              <a:cs typeface="Corbel"/>
              <a:sym typeface="Corbel"/>
            </a:endParaRPr>
          </a:p>
        </p:txBody>
      </p:sp>
      <p:sp>
        <p:nvSpPr>
          <p:cNvPr id="129" name="Google Shape;129;g8ea3ca20c5_1_75"/>
          <p:cNvSpPr/>
          <p:nvPr/>
        </p:nvSpPr>
        <p:spPr>
          <a:xfrm>
            <a:off x="1772625" y="9428775"/>
            <a:ext cx="3026925" cy="750900"/>
          </a:xfrm>
          <a:prstGeom prst="flowChartPunchedTap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rgbClr val="FFFFFF"/>
                </a:solidFill>
                <a:latin typeface="Arial"/>
                <a:ea typeface="Arial"/>
                <a:cs typeface="Arial"/>
                <a:sym typeface="Arial"/>
              </a:rPr>
              <a:t>LIBROS Y DOCUMENTOS</a:t>
            </a:r>
            <a:endParaRPr sz="1800" b="1" i="0" u="none" strike="noStrike" cap="none">
              <a:solidFill>
                <a:srgbClr val="FFFFFF"/>
              </a:solidFill>
              <a:latin typeface="Arial"/>
              <a:ea typeface="Arial"/>
              <a:cs typeface="Arial"/>
              <a:sym typeface="Arial"/>
            </a:endParaRPr>
          </a:p>
        </p:txBody>
      </p:sp>
      <p:sp>
        <p:nvSpPr>
          <p:cNvPr id="130" name="Google Shape;130;g8ea3ca20c5_1_75"/>
          <p:cNvSpPr/>
          <p:nvPr/>
        </p:nvSpPr>
        <p:spPr>
          <a:xfrm>
            <a:off x="5814875" y="9442375"/>
            <a:ext cx="3026925" cy="750900"/>
          </a:xfrm>
          <a:prstGeom prst="flowChartPunchedTap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rgbClr val="FFFFFF"/>
                </a:solidFill>
                <a:latin typeface="Arial"/>
                <a:ea typeface="Arial"/>
                <a:cs typeface="Arial"/>
                <a:sym typeface="Arial"/>
              </a:rPr>
              <a:t>TESTIMONIOS ORALES</a:t>
            </a:r>
            <a:endParaRPr sz="1800" b="1" i="0" u="none" strike="noStrike" cap="none">
              <a:solidFill>
                <a:srgbClr val="FFFFFF"/>
              </a:solidFill>
              <a:latin typeface="Arial"/>
              <a:ea typeface="Arial"/>
              <a:cs typeface="Arial"/>
              <a:sym typeface="Arial"/>
            </a:endParaRPr>
          </a:p>
        </p:txBody>
      </p:sp>
      <p:sp>
        <p:nvSpPr>
          <p:cNvPr id="131" name="Google Shape;131;g8ea3ca20c5_1_75"/>
          <p:cNvSpPr/>
          <p:nvPr/>
        </p:nvSpPr>
        <p:spPr>
          <a:xfrm>
            <a:off x="9857125" y="9428775"/>
            <a:ext cx="3026925" cy="750900"/>
          </a:xfrm>
          <a:prstGeom prst="flowChartPunchedTap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rgbClr val="FFFFFF"/>
                </a:solidFill>
                <a:latin typeface="Arial"/>
                <a:ea typeface="Arial"/>
                <a:cs typeface="Arial"/>
                <a:sym typeface="Arial"/>
              </a:rPr>
              <a:t>REGISTROS AUDIOVISUALES</a:t>
            </a:r>
            <a:endParaRPr sz="1800" b="1" i="0" u="none" strike="noStrike" cap="none">
              <a:solidFill>
                <a:srgbClr val="FFFFFF"/>
              </a:solidFill>
              <a:latin typeface="Arial"/>
              <a:ea typeface="Arial"/>
              <a:cs typeface="Arial"/>
              <a:sym typeface="Arial"/>
            </a:endParaRPr>
          </a:p>
        </p:txBody>
      </p:sp>
      <p:sp>
        <p:nvSpPr>
          <p:cNvPr id="132" name="Google Shape;132;g8ea3ca20c5_1_75"/>
          <p:cNvSpPr/>
          <p:nvPr/>
        </p:nvSpPr>
        <p:spPr>
          <a:xfrm>
            <a:off x="13899375" y="9340425"/>
            <a:ext cx="3026925" cy="750900"/>
          </a:xfrm>
          <a:prstGeom prst="flowChartPunchedTap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rgbClr val="FFFFFF"/>
                </a:solidFill>
                <a:latin typeface="Arial"/>
                <a:ea typeface="Arial"/>
                <a:cs typeface="Arial"/>
                <a:sym typeface="Arial"/>
              </a:rPr>
              <a:t>OBJETOS</a:t>
            </a:r>
            <a:endParaRPr sz="1800" b="1"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8d13fa6e05_0_0"/>
          <p:cNvSpPr txBox="1"/>
          <p:nvPr/>
        </p:nvSpPr>
        <p:spPr>
          <a:xfrm>
            <a:off x="670050" y="593875"/>
            <a:ext cx="16947900" cy="1647900"/>
          </a:xfrm>
          <a:prstGeom prst="rect">
            <a:avLst/>
          </a:prstGeom>
          <a:noFill/>
          <a:ln>
            <a:noFill/>
          </a:ln>
        </p:spPr>
        <p:txBody>
          <a:bodyPr spcFirstLastPara="1" wrap="square" lIns="0" tIns="0" rIns="0" bIns="0" anchor="t" anchorCtr="0">
            <a:noAutofit/>
          </a:bodyPr>
          <a:lstStyle/>
          <a:p>
            <a:pPr marL="0" marR="0" lvl="0" indent="0" algn="ctr" rtl="0">
              <a:lnSpc>
                <a:spcPct val="139979"/>
              </a:lnSpc>
              <a:spcBef>
                <a:spcPts val="0"/>
              </a:spcBef>
              <a:spcAft>
                <a:spcPts val="0"/>
              </a:spcAft>
              <a:buClr>
                <a:srgbClr val="000000"/>
              </a:buClr>
              <a:buSzPts val="4800"/>
              <a:buFont typeface="Arial"/>
              <a:buNone/>
            </a:pPr>
            <a:r>
              <a:rPr lang="es-CL" sz="4800" b="1">
                <a:latin typeface="Corben"/>
                <a:ea typeface="Corben"/>
                <a:cs typeface="Corben"/>
                <a:sym typeface="Corben"/>
              </a:rPr>
              <a:t>INTERPRETACIÓN DE LOS HECHOS</a:t>
            </a:r>
            <a:endParaRPr sz="1400" b="1" i="0" u="none" strike="noStrike" cap="none">
              <a:solidFill>
                <a:srgbClr val="000000"/>
              </a:solidFill>
            </a:endParaRPr>
          </a:p>
        </p:txBody>
      </p:sp>
      <p:sp>
        <p:nvSpPr>
          <p:cNvPr id="138" name="Google Shape;138;g8d13fa6e05_0_0"/>
          <p:cNvSpPr txBox="1"/>
          <p:nvPr/>
        </p:nvSpPr>
        <p:spPr>
          <a:xfrm>
            <a:off x="1059575" y="1513775"/>
            <a:ext cx="16295700" cy="18207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3500">
                <a:latin typeface="Corbel"/>
                <a:ea typeface="Corbel"/>
                <a:cs typeface="Corbel"/>
                <a:sym typeface="Corbel"/>
              </a:rPr>
              <a:t>Los mismos hechos históricos pueden tener diferentes interpretaciones. Lo que para un grupo de personas puede significar algo claramente positivo, para otro grupo puede ser, sin lugar a dudas, una tragedia. </a:t>
            </a:r>
            <a:endParaRPr sz="3500">
              <a:latin typeface="Corbel"/>
              <a:ea typeface="Corbel"/>
              <a:cs typeface="Corbel"/>
              <a:sym typeface="Corbel"/>
            </a:endParaRPr>
          </a:p>
        </p:txBody>
      </p:sp>
      <p:pic>
        <p:nvPicPr>
          <p:cNvPr id="139" name="Google Shape;139;g8d13fa6e05_0_0"/>
          <p:cNvPicPr preferRelativeResize="0"/>
          <p:nvPr/>
        </p:nvPicPr>
        <p:blipFill rotWithShape="1">
          <a:blip r:embed="rId3">
            <a:alphaModFix/>
          </a:blip>
          <a:srcRect l="8718" t="12579" r="6722" b="9387"/>
          <a:stretch/>
        </p:blipFill>
        <p:spPr>
          <a:xfrm>
            <a:off x="670050" y="3766925"/>
            <a:ext cx="6496849" cy="5166250"/>
          </a:xfrm>
          <a:prstGeom prst="rect">
            <a:avLst/>
          </a:prstGeom>
          <a:noFill/>
          <a:ln>
            <a:noFill/>
          </a:ln>
        </p:spPr>
      </p:pic>
      <p:sp>
        <p:nvSpPr>
          <p:cNvPr id="140" name="Google Shape;140;g8d13fa6e05_0_0"/>
          <p:cNvSpPr txBox="1"/>
          <p:nvPr/>
        </p:nvSpPr>
        <p:spPr>
          <a:xfrm>
            <a:off x="7667600" y="3675875"/>
            <a:ext cx="9687600" cy="3960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CL" sz="3500" dirty="0">
                <a:solidFill>
                  <a:schemeClr val="dk1"/>
                </a:solidFill>
                <a:latin typeface="Corbel"/>
                <a:ea typeface="Corbel"/>
                <a:cs typeface="Corbel"/>
                <a:sym typeface="Corbel"/>
              </a:rPr>
              <a:t>Por ejemplo, para referirse a los hechos del 11 de septiembre de 1973 mucha gente utiliza el concepto “pronunciamiento militar”, mientras que otros ocupan “golpe de estado”. Para el periodo que viene después, algunas personas ocupan el concepto de “régimen o gobierno militar”, mientras que para el resto es “</a:t>
            </a:r>
            <a:r>
              <a:rPr lang="es-CL" sz="3500" dirty="0" smtClean="0">
                <a:solidFill>
                  <a:schemeClr val="dk1"/>
                </a:solidFill>
                <a:latin typeface="Corbel"/>
                <a:ea typeface="Corbel"/>
                <a:cs typeface="Corbel"/>
                <a:sym typeface="Corbel"/>
              </a:rPr>
              <a:t>dictadura”. </a:t>
            </a:r>
            <a:endParaRPr sz="3500" dirty="0">
              <a:solidFill>
                <a:schemeClr val="dk1"/>
              </a:solidFill>
              <a:latin typeface="Corbel"/>
              <a:ea typeface="Corbel"/>
              <a:cs typeface="Corbel"/>
              <a:sym typeface="Corbel"/>
            </a:endParaRPr>
          </a:p>
          <a:p>
            <a:pPr marL="0" lvl="0" indent="0" algn="l" rtl="0">
              <a:spcBef>
                <a:spcPts val="0"/>
              </a:spcBef>
              <a:spcAft>
                <a:spcPts val="0"/>
              </a:spcAft>
              <a:buNone/>
            </a:pPr>
            <a:endParaRPr dirty="0">
              <a:latin typeface="Calibri"/>
              <a:ea typeface="Calibri"/>
              <a:cs typeface="Calibri"/>
              <a:sym typeface="Calibri"/>
            </a:endParaRPr>
          </a:p>
        </p:txBody>
      </p:sp>
      <p:sp>
        <p:nvSpPr>
          <p:cNvPr id="141" name="Google Shape;141;g8d13fa6e05_0_0"/>
          <p:cNvSpPr/>
          <p:nvPr/>
        </p:nvSpPr>
        <p:spPr>
          <a:xfrm>
            <a:off x="6575175" y="7749675"/>
            <a:ext cx="11222097" cy="2162270"/>
          </a:xfrm>
          <a:custGeom>
            <a:avLst/>
            <a:gdLst/>
            <a:ahLst/>
            <a:cxnLst/>
            <a:rect l="l" t="t" r="r" b="b"/>
            <a:pathLst>
              <a:path w="13685484" h="5372100" extrusionOk="0">
                <a:moveTo>
                  <a:pt x="12134814" y="0"/>
                </a:moveTo>
                <a:lnTo>
                  <a:pt x="1550670" y="0"/>
                </a:lnTo>
                <a:lnTo>
                  <a:pt x="0" y="2686050"/>
                </a:lnTo>
                <a:lnTo>
                  <a:pt x="1550670" y="5372100"/>
                </a:lnTo>
                <a:lnTo>
                  <a:pt x="12134814" y="5372100"/>
                </a:lnTo>
                <a:lnTo>
                  <a:pt x="13685484" y="2686050"/>
                </a:lnTo>
                <a:lnTo>
                  <a:pt x="12134814" y="0"/>
                </a:lnTo>
                <a:close/>
              </a:path>
            </a:pathLst>
          </a:custGeom>
          <a:solidFill>
            <a:srgbClr val="B9CABA"/>
          </a:solidFill>
          <a:ln>
            <a:noFill/>
          </a:ln>
        </p:spPr>
      </p:sp>
      <p:sp>
        <p:nvSpPr>
          <p:cNvPr id="142" name="Google Shape;142;g8d13fa6e05_0_0"/>
          <p:cNvSpPr txBox="1"/>
          <p:nvPr/>
        </p:nvSpPr>
        <p:spPr>
          <a:xfrm>
            <a:off x="7963475" y="7863500"/>
            <a:ext cx="8625600" cy="1934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L" sz="2200" b="1">
                <a:latin typeface="Corben"/>
                <a:ea typeface="Corben"/>
                <a:cs typeface="Corben"/>
                <a:sym typeface="Corben"/>
              </a:rPr>
              <a:t>SI BIEN LOS HECHOS SON INTERPRETABLES, NO SIGNIFICA QUE SEAN ABSOLUTAMENTE RELATIVOS. LAS INTERPRETACIONES HISTORICAS SIEMPRE DEBEN ESTAR FUNDAMENTADAS EN FUENTES.</a:t>
            </a:r>
            <a:r>
              <a:rPr lang="es-CL" sz="2600" b="1">
                <a:latin typeface="Corben"/>
                <a:ea typeface="Corben"/>
                <a:cs typeface="Corben"/>
                <a:sym typeface="Corben"/>
              </a:rPr>
              <a:t> </a:t>
            </a:r>
            <a:endParaRPr sz="2600" b="1">
              <a:latin typeface="Corben"/>
              <a:ea typeface="Corben"/>
              <a:cs typeface="Corben"/>
              <a:sym typeface="Corbe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8d13fa6e05_0_18"/>
          <p:cNvSpPr txBox="1"/>
          <p:nvPr/>
        </p:nvSpPr>
        <p:spPr>
          <a:xfrm>
            <a:off x="733475" y="571123"/>
            <a:ext cx="17453400" cy="1647900"/>
          </a:xfrm>
          <a:prstGeom prst="rect">
            <a:avLst/>
          </a:prstGeom>
          <a:noFill/>
          <a:ln>
            <a:noFill/>
          </a:ln>
        </p:spPr>
        <p:txBody>
          <a:bodyPr spcFirstLastPara="1" wrap="square" lIns="0" tIns="0" rIns="0" bIns="0" anchor="t" anchorCtr="0">
            <a:noAutofit/>
          </a:bodyPr>
          <a:lstStyle/>
          <a:p>
            <a:pPr marL="0" marR="0" lvl="0" indent="0" algn="ctr" rtl="0">
              <a:lnSpc>
                <a:spcPct val="139979"/>
              </a:lnSpc>
              <a:spcBef>
                <a:spcPts val="0"/>
              </a:spcBef>
              <a:spcAft>
                <a:spcPts val="0"/>
              </a:spcAft>
              <a:buClr>
                <a:srgbClr val="000000"/>
              </a:buClr>
              <a:buSzPts val="4800"/>
              <a:buFont typeface="Arial"/>
              <a:buNone/>
            </a:pPr>
            <a:r>
              <a:rPr lang="es-CL" sz="4800" b="1">
                <a:latin typeface="Corben"/>
                <a:ea typeface="Corben"/>
                <a:cs typeface="Corben"/>
                <a:sym typeface="Corben"/>
              </a:rPr>
              <a:t>INTERPRETACIÓN DE LOS HECHOS</a:t>
            </a:r>
            <a:endParaRPr sz="1400" b="1" i="0" u="none" strike="noStrike" cap="none">
              <a:solidFill>
                <a:srgbClr val="000000"/>
              </a:solidFill>
            </a:endParaRPr>
          </a:p>
        </p:txBody>
      </p:sp>
      <p:sp>
        <p:nvSpPr>
          <p:cNvPr id="148" name="Google Shape;148;g8d13fa6e05_0_18"/>
          <p:cNvSpPr txBox="1"/>
          <p:nvPr/>
        </p:nvSpPr>
        <p:spPr>
          <a:xfrm>
            <a:off x="998825" y="3607150"/>
            <a:ext cx="7647000" cy="4984500"/>
          </a:xfrm>
          <a:prstGeom prst="rect">
            <a:avLst/>
          </a:prstGeom>
          <a:solidFill>
            <a:srgbClr val="D0E0E3"/>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500"/>
              <a:buFont typeface="Arial"/>
              <a:buNone/>
            </a:pPr>
            <a:r>
              <a:rPr lang="es-CL" sz="3500">
                <a:latin typeface="Calibri"/>
                <a:ea typeface="Calibri"/>
                <a:cs typeface="Calibri"/>
                <a:sym typeface="Calibri"/>
              </a:rPr>
              <a:t>“</a:t>
            </a:r>
            <a:r>
              <a:rPr lang="es-CL" sz="3500" i="1">
                <a:latin typeface="Calibri"/>
                <a:ea typeface="Calibri"/>
                <a:cs typeface="Calibri"/>
                <a:sym typeface="Calibri"/>
              </a:rPr>
              <a:t>El 11 de septiembre fue el golpe de estado. Yo vivía en Chillan. Ese día estaba en el colegio y nos mandaron temprano para la casa. En mi familia no hablábamos mucho del tema, pero encuentro que fue bueno porque empezó a haber menos delincuencia. Además la gente estaba pasando hambre antes de eso.”</a:t>
            </a:r>
            <a:endParaRPr sz="3500" b="0" i="1" u="none" strike="noStrike" cap="none">
              <a:solidFill>
                <a:srgbClr val="000000"/>
              </a:solidFill>
              <a:latin typeface="Calibri"/>
              <a:ea typeface="Calibri"/>
              <a:cs typeface="Calibri"/>
              <a:sym typeface="Calibri"/>
            </a:endParaRPr>
          </a:p>
        </p:txBody>
      </p:sp>
      <p:sp>
        <p:nvSpPr>
          <p:cNvPr id="149" name="Google Shape;149;g8d13fa6e05_0_18"/>
          <p:cNvSpPr txBox="1"/>
          <p:nvPr/>
        </p:nvSpPr>
        <p:spPr>
          <a:xfrm>
            <a:off x="9412925" y="3607150"/>
            <a:ext cx="7647000" cy="4984500"/>
          </a:xfrm>
          <a:prstGeom prst="rect">
            <a:avLst/>
          </a:prstGeom>
          <a:solidFill>
            <a:srgbClr val="D0E0E3"/>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500"/>
              <a:buFont typeface="Arial"/>
              <a:buNone/>
            </a:pPr>
            <a:r>
              <a:rPr lang="es-CL" sz="3500" i="1">
                <a:latin typeface="Calibri"/>
                <a:ea typeface="Calibri"/>
                <a:cs typeface="Calibri"/>
                <a:sym typeface="Calibri"/>
              </a:rPr>
              <a:t>“Ese día estaba en el colegio, llegué a mi casa y no entendía mucho lo que estaba pasando. Tiempo después tuvimos que hacer un hoyo en el patio para enterrar los libros que teníamos y todos los originales de la imprenta, por si venían los milicos a revisarnos. A veces iba a la Gran Avenida y veía escondido cómo pasaban en los camiones con los fusiles ”</a:t>
            </a:r>
            <a:endParaRPr sz="3500" b="0" i="1" u="none" strike="noStrike" cap="none">
              <a:solidFill>
                <a:srgbClr val="000000"/>
              </a:solidFill>
              <a:latin typeface="Calibri"/>
              <a:ea typeface="Calibri"/>
              <a:cs typeface="Calibri"/>
              <a:sym typeface="Calibri"/>
            </a:endParaRPr>
          </a:p>
        </p:txBody>
      </p:sp>
      <p:sp>
        <p:nvSpPr>
          <p:cNvPr id="150" name="Google Shape;150;g8d13fa6e05_0_18"/>
          <p:cNvSpPr txBox="1"/>
          <p:nvPr/>
        </p:nvSpPr>
        <p:spPr>
          <a:xfrm>
            <a:off x="998825" y="1491025"/>
            <a:ext cx="16061100" cy="1647900"/>
          </a:xfrm>
          <a:prstGeom prst="rect">
            <a:avLst/>
          </a:prstGeom>
          <a:solidFill>
            <a:srgbClr val="F4CCCC"/>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L" sz="3400">
                <a:latin typeface="Corbel"/>
                <a:ea typeface="Corbel"/>
                <a:cs typeface="Corbel"/>
                <a:sym typeface="Corbel"/>
              </a:rPr>
              <a:t>Lo que relatamos respecto a ciertos momentos de la historia, también es una interpretación de los hechos que está influenciada por nuestro entorno. Por esto, los mismos hechos pueden verse a través de diferente visiónes. Por ejemplo: </a:t>
            </a:r>
            <a:endParaRPr sz="3400">
              <a:latin typeface="Corbel"/>
              <a:ea typeface="Corbel"/>
              <a:cs typeface="Corbel"/>
              <a:sym typeface="Corbel"/>
            </a:endParaRPr>
          </a:p>
        </p:txBody>
      </p:sp>
      <p:sp>
        <p:nvSpPr>
          <p:cNvPr id="151" name="Google Shape;151;g8d13fa6e05_0_18"/>
          <p:cNvSpPr txBox="1"/>
          <p:nvPr/>
        </p:nvSpPr>
        <p:spPr>
          <a:xfrm>
            <a:off x="2295725" y="9059875"/>
            <a:ext cx="13467300" cy="7608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2900" b="1">
                <a:latin typeface="Corbel"/>
                <a:ea typeface="Corbel"/>
                <a:cs typeface="Corbel"/>
                <a:sym typeface="Corbel"/>
              </a:rPr>
              <a:t>¿CUÁLES SON LAS SIMILITUDES Y LAS DIFERENCIAS ENTRE AMBOS RELATOS?</a:t>
            </a:r>
            <a:endParaRPr sz="2900" b="1">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8d13fa6e05_0_32"/>
          <p:cNvSpPr txBox="1"/>
          <p:nvPr/>
        </p:nvSpPr>
        <p:spPr>
          <a:xfrm>
            <a:off x="733475" y="571123"/>
            <a:ext cx="17453400" cy="1647900"/>
          </a:xfrm>
          <a:prstGeom prst="rect">
            <a:avLst/>
          </a:prstGeom>
          <a:noFill/>
          <a:ln>
            <a:noFill/>
          </a:ln>
        </p:spPr>
        <p:txBody>
          <a:bodyPr spcFirstLastPara="1" wrap="square" lIns="0" tIns="0" rIns="0" bIns="0" anchor="t" anchorCtr="0">
            <a:noAutofit/>
          </a:bodyPr>
          <a:lstStyle/>
          <a:p>
            <a:pPr marL="0" marR="0" lvl="0" indent="0" algn="ctr" rtl="0">
              <a:lnSpc>
                <a:spcPct val="139979"/>
              </a:lnSpc>
              <a:spcBef>
                <a:spcPts val="0"/>
              </a:spcBef>
              <a:spcAft>
                <a:spcPts val="0"/>
              </a:spcAft>
              <a:buClr>
                <a:srgbClr val="000000"/>
              </a:buClr>
              <a:buSzPts val="4800"/>
              <a:buFont typeface="Arial"/>
              <a:buNone/>
            </a:pPr>
            <a:r>
              <a:rPr lang="es-CL" sz="4800" b="1">
                <a:latin typeface="Corben"/>
                <a:ea typeface="Corben"/>
                <a:cs typeface="Corben"/>
                <a:sym typeface="Corben"/>
              </a:rPr>
              <a:t>INTERPRETACIÓN DE LOS HECHOS</a:t>
            </a:r>
            <a:endParaRPr sz="1400" b="1" i="0" u="none" strike="noStrike" cap="none">
              <a:solidFill>
                <a:srgbClr val="000000"/>
              </a:solidFill>
            </a:endParaRPr>
          </a:p>
        </p:txBody>
      </p:sp>
      <p:sp>
        <p:nvSpPr>
          <p:cNvPr id="157" name="Google Shape;157;g8d13fa6e05_0_32"/>
          <p:cNvSpPr txBox="1"/>
          <p:nvPr/>
        </p:nvSpPr>
        <p:spPr>
          <a:xfrm>
            <a:off x="1021600" y="1467850"/>
            <a:ext cx="7647000" cy="4984500"/>
          </a:xfrm>
          <a:prstGeom prst="rect">
            <a:avLst/>
          </a:prstGeom>
          <a:solidFill>
            <a:srgbClr val="D0E0E3"/>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500"/>
              <a:buFont typeface="Arial"/>
              <a:buNone/>
            </a:pPr>
            <a:r>
              <a:rPr lang="es-CL" sz="3500">
                <a:latin typeface="Calibri"/>
                <a:ea typeface="Calibri"/>
                <a:cs typeface="Calibri"/>
                <a:sym typeface="Calibri"/>
              </a:rPr>
              <a:t>“</a:t>
            </a:r>
            <a:r>
              <a:rPr lang="es-CL" sz="3500" i="1">
                <a:latin typeface="Calibri"/>
                <a:ea typeface="Calibri"/>
                <a:cs typeface="Calibri"/>
                <a:sym typeface="Calibri"/>
              </a:rPr>
              <a:t>El 11 de septiembre fue el golpe de estado.</a:t>
            </a:r>
            <a:r>
              <a:rPr lang="es-CL" sz="3500" i="1">
                <a:highlight>
                  <a:schemeClr val="accent2"/>
                </a:highlight>
                <a:latin typeface="Calibri"/>
                <a:ea typeface="Calibri"/>
                <a:cs typeface="Calibri"/>
                <a:sym typeface="Calibri"/>
              </a:rPr>
              <a:t> Yo vivía en Chillan</a:t>
            </a:r>
            <a:r>
              <a:rPr lang="es-CL" sz="3500" i="1">
                <a:latin typeface="Calibri"/>
                <a:ea typeface="Calibri"/>
                <a:cs typeface="Calibri"/>
                <a:sym typeface="Calibri"/>
              </a:rPr>
              <a:t>. Ese día </a:t>
            </a:r>
            <a:r>
              <a:rPr lang="es-CL" sz="3500" i="1">
                <a:highlight>
                  <a:schemeClr val="accent3"/>
                </a:highlight>
                <a:latin typeface="Calibri"/>
                <a:ea typeface="Calibri"/>
                <a:cs typeface="Calibri"/>
                <a:sym typeface="Calibri"/>
              </a:rPr>
              <a:t>estaba en el colegio</a:t>
            </a:r>
            <a:r>
              <a:rPr lang="es-CL" sz="3500" i="1">
                <a:latin typeface="Calibri"/>
                <a:ea typeface="Calibri"/>
                <a:cs typeface="Calibri"/>
                <a:sym typeface="Calibri"/>
              </a:rPr>
              <a:t> y nos mandaron temprano para la casa. En mi familia no hablábamos mucho del tema, pero </a:t>
            </a:r>
            <a:r>
              <a:rPr lang="es-CL" sz="3500" i="1">
                <a:highlight>
                  <a:srgbClr val="F1C232"/>
                </a:highlight>
                <a:latin typeface="Calibri"/>
                <a:ea typeface="Calibri"/>
                <a:cs typeface="Calibri"/>
                <a:sym typeface="Calibri"/>
              </a:rPr>
              <a:t>encuentro que fue bueno porque</a:t>
            </a:r>
            <a:r>
              <a:rPr lang="es-CL" sz="3500">
                <a:highlight>
                  <a:srgbClr val="F1C232"/>
                </a:highlight>
                <a:latin typeface="Calibri"/>
                <a:ea typeface="Calibri"/>
                <a:cs typeface="Calibri"/>
                <a:sym typeface="Calibri"/>
              </a:rPr>
              <a:t> empezó a haber menos delincuencia. Además la gente estaba pasando hambre antes de eso.”</a:t>
            </a:r>
            <a:endParaRPr sz="3500" b="0" u="none" strike="noStrike" cap="none">
              <a:solidFill>
                <a:srgbClr val="000000"/>
              </a:solidFill>
              <a:highlight>
                <a:srgbClr val="F1C232"/>
              </a:highlight>
              <a:latin typeface="Calibri"/>
              <a:ea typeface="Calibri"/>
              <a:cs typeface="Calibri"/>
              <a:sym typeface="Calibri"/>
            </a:endParaRPr>
          </a:p>
        </p:txBody>
      </p:sp>
      <p:sp>
        <p:nvSpPr>
          <p:cNvPr id="158" name="Google Shape;158;g8d13fa6e05_0_32"/>
          <p:cNvSpPr txBox="1"/>
          <p:nvPr/>
        </p:nvSpPr>
        <p:spPr>
          <a:xfrm>
            <a:off x="9390100" y="1467850"/>
            <a:ext cx="7647000" cy="4984500"/>
          </a:xfrm>
          <a:prstGeom prst="rect">
            <a:avLst/>
          </a:prstGeom>
          <a:solidFill>
            <a:srgbClr val="D0E0E3"/>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500"/>
              <a:buFont typeface="Arial"/>
              <a:buNone/>
            </a:pPr>
            <a:r>
              <a:rPr lang="es-CL" sz="3500" i="1">
                <a:latin typeface="Calibri"/>
                <a:ea typeface="Calibri"/>
                <a:cs typeface="Calibri"/>
                <a:sym typeface="Calibri"/>
              </a:rPr>
              <a:t>“Ese día </a:t>
            </a:r>
            <a:r>
              <a:rPr lang="es-CL" sz="3500" i="1">
                <a:highlight>
                  <a:schemeClr val="accent3"/>
                </a:highlight>
                <a:latin typeface="Calibri"/>
                <a:ea typeface="Calibri"/>
                <a:cs typeface="Calibri"/>
                <a:sym typeface="Calibri"/>
              </a:rPr>
              <a:t>estaba en el colegio</a:t>
            </a:r>
            <a:r>
              <a:rPr lang="es-CL" sz="3500" i="1">
                <a:latin typeface="Calibri"/>
                <a:ea typeface="Calibri"/>
                <a:cs typeface="Calibri"/>
                <a:sym typeface="Calibri"/>
              </a:rPr>
              <a:t>, llegué a mi casa y no entendía mucho lo que estaba pasando. Tiempo después </a:t>
            </a:r>
            <a:r>
              <a:rPr lang="es-CL" sz="3500" i="1">
                <a:highlight>
                  <a:srgbClr val="F1C232"/>
                </a:highlight>
                <a:latin typeface="Calibri"/>
                <a:ea typeface="Calibri"/>
                <a:cs typeface="Calibri"/>
                <a:sym typeface="Calibri"/>
              </a:rPr>
              <a:t>tuvimos que hacer un hoyo en el patio para enterrar los libros que teníamos y todos los originales de la imprenta, por si venían los milicos y los encontraban.</a:t>
            </a:r>
            <a:r>
              <a:rPr lang="es-CL" sz="3500" i="1">
                <a:latin typeface="Calibri"/>
                <a:ea typeface="Calibri"/>
                <a:cs typeface="Calibri"/>
                <a:sym typeface="Calibri"/>
              </a:rPr>
              <a:t> A veces iba a la </a:t>
            </a:r>
            <a:r>
              <a:rPr lang="es-CL" sz="3500" i="1">
                <a:highlight>
                  <a:schemeClr val="accent2"/>
                </a:highlight>
                <a:latin typeface="Calibri"/>
                <a:ea typeface="Calibri"/>
                <a:cs typeface="Calibri"/>
                <a:sym typeface="Calibri"/>
              </a:rPr>
              <a:t>Gran Avenida</a:t>
            </a:r>
            <a:r>
              <a:rPr lang="es-CL" sz="3500" i="1">
                <a:latin typeface="Calibri"/>
                <a:ea typeface="Calibri"/>
                <a:cs typeface="Calibri"/>
                <a:sym typeface="Calibri"/>
              </a:rPr>
              <a:t> y veía escondido cómo pasaban en los camiones con los fusiles ”</a:t>
            </a:r>
            <a:endParaRPr sz="3500" b="0" i="1" u="none" strike="noStrike" cap="none">
              <a:solidFill>
                <a:srgbClr val="000000"/>
              </a:solidFill>
              <a:latin typeface="Calibri"/>
              <a:ea typeface="Calibri"/>
              <a:cs typeface="Calibri"/>
              <a:sym typeface="Calibri"/>
            </a:endParaRPr>
          </a:p>
        </p:txBody>
      </p:sp>
      <p:sp>
        <p:nvSpPr>
          <p:cNvPr id="159" name="Google Shape;159;g8d13fa6e05_0_32"/>
          <p:cNvSpPr txBox="1"/>
          <p:nvPr/>
        </p:nvSpPr>
        <p:spPr>
          <a:xfrm>
            <a:off x="1021600" y="6657275"/>
            <a:ext cx="16015500" cy="2253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L" sz="3400">
                <a:highlight>
                  <a:srgbClr val="E06666"/>
                </a:highlight>
                <a:latin typeface="Corbel"/>
                <a:ea typeface="Corbel"/>
                <a:cs typeface="Corbel"/>
                <a:sym typeface="Corbel"/>
              </a:rPr>
              <a:t>En rojo podemos observar la primera diferencia: en el primer relato la persona vivía en Chillan, mientras que en el otro, la persona vivía en Santiago</a:t>
            </a:r>
            <a:r>
              <a:rPr lang="es-CL" sz="3400">
                <a:highlight>
                  <a:srgbClr val="93C47D"/>
                </a:highlight>
                <a:latin typeface="Corbel"/>
                <a:ea typeface="Corbel"/>
                <a:cs typeface="Corbel"/>
                <a:sym typeface="Corbel"/>
              </a:rPr>
              <a:t>. Sin embargo, hay una similitud: ambos estaban en el colegio  en ese momento.</a:t>
            </a:r>
            <a:r>
              <a:rPr lang="es-CL" sz="3400">
                <a:highlight>
                  <a:schemeClr val="accent6"/>
                </a:highlight>
                <a:latin typeface="Corbel"/>
                <a:ea typeface="Corbel"/>
                <a:cs typeface="Corbel"/>
                <a:sym typeface="Corbel"/>
              </a:rPr>
              <a:t> </a:t>
            </a:r>
            <a:r>
              <a:rPr lang="es-CL" sz="3400">
                <a:highlight>
                  <a:srgbClr val="FFD966"/>
                </a:highlight>
                <a:latin typeface="Corbel"/>
                <a:ea typeface="Corbel"/>
                <a:cs typeface="Corbel"/>
                <a:sym typeface="Corbel"/>
              </a:rPr>
              <a:t>Finalmente, en amarillo podemos ver otra diferencia respecto a cómo cambió su vida. Mientras que en un relato, dice que el golpe de estado fue bueno porque la gente dejó de pasar hambre, en el otro, da a entender que fue malo ya que debieron esconder cosas para que no les pasara nada</a:t>
            </a:r>
            <a:r>
              <a:rPr lang="es-CL" sz="3400">
                <a:latin typeface="Corbel"/>
                <a:ea typeface="Corbel"/>
                <a:cs typeface="Corbel"/>
                <a:sym typeface="Corbel"/>
              </a:rPr>
              <a:t>.</a:t>
            </a:r>
            <a:endParaRPr sz="3400">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ea3ca20c5_1_356"/>
          <p:cNvSpPr/>
          <p:nvPr/>
        </p:nvSpPr>
        <p:spPr>
          <a:xfrm>
            <a:off x="1369251" y="3283527"/>
            <a:ext cx="14695094" cy="2997613"/>
          </a:xfrm>
          <a:custGeom>
            <a:avLst/>
            <a:gdLst/>
            <a:ahLst/>
            <a:cxnLst/>
            <a:rect l="l" t="t" r="r" b="b"/>
            <a:pathLst>
              <a:path w="13685484" h="5372100" extrusionOk="0">
                <a:moveTo>
                  <a:pt x="12134814" y="0"/>
                </a:moveTo>
                <a:lnTo>
                  <a:pt x="1550670" y="0"/>
                </a:lnTo>
                <a:lnTo>
                  <a:pt x="0" y="2686050"/>
                </a:lnTo>
                <a:lnTo>
                  <a:pt x="1550670" y="5372100"/>
                </a:lnTo>
                <a:lnTo>
                  <a:pt x="12134814" y="5372100"/>
                </a:lnTo>
                <a:lnTo>
                  <a:pt x="13685484" y="2686050"/>
                </a:lnTo>
                <a:lnTo>
                  <a:pt x="12134814" y="0"/>
                </a:lnTo>
                <a:close/>
              </a:path>
            </a:pathLst>
          </a:custGeom>
          <a:solidFill>
            <a:srgbClr val="B9CABA"/>
          </a:solidFill>
          <a:ln>
            <a:noFill/>
          </a:ln>
        </p:spPr>
      </p:sp>
      <p:sp>
        <p:nvSpPr>
          <p:cNvPr id="165" name="Google Shape;165;g8ea3ca20c5_1_356"/>
          <p:cNvSpPr txBox="1"/>
          <p:nvPr/>
        </p:nvSpPr>
        <p:spPr>
          <a:xfrm>
            <a:off x="2987949" y="3737828"/>
            <a:ext cx="11854891" cy="16191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s-CL" sz="3600" b="1" dirty="0">
                <a:latin typeface="Corbel"/>
                <a:ea typeface="Corbel"/>
                <a:cs typeface="Corbel"/>
                <a:sym typeface="Corbel"/>
              </a:rPr>
              <a:t>Los recuerdos de la gente, no necesariamente coinciden con la realidad. Que alguien recuerde algo, no significa necesariamente que sea “real”. </a:t>
            </a:r>
            <a:r>
              <a:rPr lang="es-CL" sz="3600" b="1" i="1" u="sng" dirty="0">
                <a:latin typeface="Corbel"/>
                <a:ea typeface="Corbel"/>
                <a:cs typeface="Corbel"/>
                <a:sym typeface="Corbel"/>
              </a:rPr>
              <a:t>Siempre es necesario contrastar diversas fuentes.</a:t>
            </a:r>
            <a:endParaRPr sz="4000" b="0" i="1" u="sng" strike="noStrike" cap="none" dirty="0">
              <a:solidFill>
                <a:srgbClr val="000000"/>
              </a:solidFill>
              <a:latin typeface="Corbel"/>
              <a:ea typeface="Corbel"/>
              <a:cs typeface="Corbel"/>
              <a:sym typeface="Corbel"/>
            </a:endParaRPr>
          </a:p>
        </p:txBody>
      </p:sp>
      <p:sp>
        <p:nvSpPr>
          <p:cNvPr id="166" name="Google Shape;166;g8ea3ca20c5_1_356"/>
          <p:cNvSpPr txBox="1"/>
          <p:nvPr/>
        </p:nvSpPr>
        <p:spPr>
          <a:xfrm>
            <a:off x="5903050" y="1321618"/>
            <a:ext cx="6680700" cy="751200"/>
          </a:xfrm>
          <a:prstGeom prst="rect">
            <a:avLst/>
          </a:prstGeom>
          <a:solidFill>
            <a:srgbClr val="00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CL" sz="3500" b="1" dirty="0">
                <a:solidFill>
                  <a:srgbClr val="FFFFFF"/>
                </a:solidFill>
                <a:latin typeface="Corben"/>
                <a:ea typeface="Corben"/>
                <a:cs typeface="Corben"/>
                <a:sym typeface="Corben"/>
              </a:rPr>
              <a:t>IMPORTANTE</a:t>
            </a:r>
            <a:endParaRPr sz="3500" b="1" i="0" u="none" strike="noStrike" cap="none" dirty="0">
              <a:solidFill>
                <a:srgbClr val="FFFFFF"/>
              </a:solidFill>
              <a:latin typeface="Corben"/>
              <a:ea typeface="Corben"/>
              <a:cs typeface="Corben"/>
              <a:sym typeface="Corbe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855</Words>
  <Application>Microsoft Office PowerPoint</Application>
  <PresentationFormat>Personalizado</PresentationFormat>
  <Paragraphs>44</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Corben</vt:lpstr>
      <vt:lpstr>Corbel</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Danitza</dc:creator>
  <cp:lastModifiedBy>dayhe</cp:lastModifiedBy>
  <cp:revision>6</cp:revision>
  <dcterms:created xsi:type="dcterms:W3CDTF">2006-08-16T00:00:00Z</dcterms:created>
  <dcterms:modified xsi:type="dcterms:W3CDTF">2020-09-12T04:50:47Z</dcterms:modified>
</cp:coreProperties>
</file>