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4"/>
  </p:sldMasterIdLst>
  <p:notesMasterIdLst>
    <p:notesMasterId r:id="rId17"/>
  </p:notesMasterIdLst>
  <p:sldIdLst>
    <p:sldId id="256" r:id="rId5"/>
    <p:sldId id="283" r:id="rId6"/>
    <p:sldId id="285" r:id="rId7"/>
    <p:sldId id="279" r:id="rId8"/>
    <p:sldId id="262" r:id="rId9"/>
    <p:sldId id="286" r:id="rId10"/>
    <p:sldId id="280" r:id="rId11"/>
    <p:sldId id="281" r:id="rId12"/>
    <p:sldId id="282" r:id="rId13"/>
    <p:sldId id="267" r:id="rId14"/>
    <p:sldId id="284" r:id="rId15"/>
    <p:sldId id="278" r:id="rId16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6FD65-4181-4551-914A-A7838ED49BAA}" v="35" dt="2020-09-04T02:30:13.800"/>
  </p1510:revLst>
</p1510:revInfo>
</file>

<file path=ppt/tableStyles.xml><?xml version="1.0" encoding="utf-8"?>
<a:tblStyleLst xmlns:a="http://schemas.openxmlformats.org/drawingml/2006/main" def="{58B76090-F8F1-483B-8812-FEDAF2066139}">
  <a:tblStyle styleId="{58B76090-F8F1-483B-8812-FEDAF20661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PAZ DOREN TELLO" userId="S::mdoren@uahurtado.cl::67a39589-5028-4166-973b-4a2eaf44bd46" providerId="AD" clId="Web-{9A06FD65-4181-4551-914A-A7838ED49BAA}"/>
    <pc:docChg chg="modSld">
      <pc:chgData name="MARCELA PAZ DOREN TELLO" userId="S::mdoren@uahurtado.cl::67a39589-5028-4166-973b-4a2eaf44bd46" providerId="AD" clId="Web-{9A06FD65-4181-4551-914A-A7838ED49BAA}" dt="2020-09-04T02:30:13.112" v="33" actId="1076"/>
      <pc:docMkLst>
        <pc:docMk/>
      </pc:docMkLst>
      <pc:sldChg chg="delSp modSp">
        <pc:chgData name="MARCELA PAZ DOREN TELLO" userId="S::mdoren@uahurtado.cl::67a39589-5028-4166-973b-4a2eaf44bd46" providerId="AD" clId="Web-{9A06FD65-4181-4551-914A-A7838ED49BAA}" dt="2020-09-04T02:30:13.112" v="33" actId="1076"/>
        <pc:sldMkLst>
          <pc:docMk/>
          <pc:sldMk cId="0" sldId="267"/>
        </pc:sldMkLst>
        <pc:spChg chg="mod">
          <ac:chgData name="MARCELA PAZ DOREN TELLO" userId="S::mdoren@uahurtado.cl::67a39589-5028-4166-973b-4a2eaf44bd46" providerId="AD" clId="Web-{9A06FD65-4181-4551-914A-A7838ED49BAA}" dt="2020-09-04T02:29:13.566" v="26" actId="20577"/>
          <ac:spMkLst>
            <pc:docMk/>
            <pc:sldMk cId="0" sldId="267"/>
            <ac:spMk id="3" creationId="{00000000-0000-0000-0000-000000000000}"/>
          </ac:spMkLst>
        </pc:spChg>
        <pc:spChg chg="mod">
          <ac:chgData name="MARCELA PAZ DOREN TELLO" userId="S::mdoren@uahurtado.cl::67a39589-5028-4166-973b-4a2eaf44bd46" providerId="AD" clId="Web-{9A06FD65-4181-4551-914A-A7838ED49BAA}" dt="2020-09-04T02:30:13.112" v="33" actId="1076"/>
          <ac:spMkLst>
            <pc:docMk/>
            <pc:sldMk cId="0" sldId="267"/>
            <ac:spMk id="4" creationId="{00000000-0000-0000-0000-000000000000}"/>
          </ac:spMkLst>
        </pc:spChg>
        <pc:spChg chg="del mod">
          <ac:chgData name="MARCELA PAZ DOREN TELLO" userId="S::mdoren@uahurtado.cl::67a39589-5028-4166-973b-4a2eaf44bd46" providerId="AD" clId="Web-{9A06FD65-4181-4551-914A-A7838ED49BAA}" dt="2020-09-04T02:28:03.706" v="23"/>
          <ac:spMkLst>
            <pc:docMk/>
            <pc:sldMk cId="0" sldId="267"/>
            <ac:spMk id="8" creationId="{00000000-0000-0000-0000-000000000000}"/>
          </ac:spMkLst>
        </pc:spChg>
      </pc:sldChg>
      <pc:sldChg chg="modSp">
        <pc:chgData name="MARCELA PAZ DOREN TELLO" userId="S::mdoren@uahurtado.cl::67a39589-5028-4166-973b-4a2eaf44bd46" providerId="AD" clId="Web-{9A06FD65-4181-4551-914A-A7838ED49BAA}" dt="2020-09-04T02:26:08.940" v="20" actId="20577"/>
        <pc:sldMkLst>
          <pc:docMk/>
          <pc:sldMk cId="1897816128" sldId="285"/>
        </pc:sldMkLst>
        <pc:spChg chg="mod">
          <ac:chgData name="MARCELA PAZ DOREN TELLO" userId="S::mdoren@uahurtado.cl::67a39589-5028-4166-973b-4a2eaf44bd46" providerId="AD" clId="Web-{9A06FD65-4181-4551-914A-A7838ED49BAA}" dt="2020-09-04T02:26:08.940" v="20" actId="20577"/>
          <ac:spMkLst>
            <pc:docMk/>
            <pc:sldMk cId="1897816128" sldId="28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3789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AE83-914A-43F9-A4F5-5B31010A1CB6}" type="datetimeFigureOut">
              <a:rPr lang="es-CL" smtClean="0"/>
              <a:t>05-10-20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563790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AE83-914A-43F9-A4F5-5B31010A1CB6}" type="datetimeFigureOut">
              <a:rPr lang="es-CL" smtClean="0"/>
              <a:t>05-10-20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50445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AE83-914A-43F9-A4F5-5B31010A1CB6}" type="datetimeFigureOut">
              <a:rPr lang="es-CL" smtClean="0"/>
              <a:t>05-10-20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674416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676400" y="1412350"/>
            <a:ext cx="4637700" cy="23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753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1">
  <p:cSld name="Blank with color background 1">
    <p:bg>
      <p:bgPr>
        <a:solidFill>
          <a:srgbClr val="FFA105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880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AE83-914A-43F9-A4F5-5B31010A1CB6}" type="datetimeFigureOut">
              <a:rPr lang="es-CL" smtClean="0"/>
              <a:t>05-10-20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305199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AE83-914A-43F9-A4F5-5B31010A1CB6}" type="datetimeFigureOut">
              <a:rPr lang="es-CL" smtClean="0"/>
              <a:t>05-10-20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195549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AE83-914A-43F9-A4F5-5B31010A1CB6}" type="datetimeFigureOut">
              <a:rPr lang="es-CL" smtClean="0"/>
              <a:t>05-10-20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923155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AE83-914A-43F9-A4F5-5B31010A1CB6}" type="datetimeFigureOut">
              <a:rPr lang="es-CL" smtClean="0"/>
              <a:t>05-10-20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732538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AE83-914A-43F9-A4F5-5B31010A1CB6}" type="datetimeFigureOut">
              <a:rPr lang="es-CL" smtClean="0"/>
              <a:t>05-10-20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9977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AE83-914A-43F9-A4F5-5B31010A1CB6}" type="datetimeFigureOut">
              <a:rPr lang="es-CL" smtClean="0"/>
              <a:t>05-10-20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21247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AE83-914A-43F9-A4F5-5B31010A1CB6}" type="datetimeFigureOut">
              <a:rPr lang="es-CL" smtClean="0"/>
              <a:t>05-10-20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80052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AE83-914A-43F9-A4F5-5B31010A1CB6}" type="datetimeFigureOut">
              <a:rPr lang="es-CL" smtClean="0"/>
              <a:t>05-10-20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736803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AE83-914A-43F9-A4F5-5B31010A1CB6}" type="datetimeFigureOut">
              <a:rPr lang="es-CL" smtClean="0"/>
              <a:t>05-10-20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01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ctrTitle"/>
          </p:nvPr>
        </p:nvSpPr>
        <p:spPr>
          <a:xfrm>
            <a:off x="2195736" y="1169730"/>
            <a:ext cx="4637700" cy="23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b="1" dirty="0"/>
              <a:t>CAPAS</a:t>
            </a:r>
            <a:endParaRPr sz="11500" b="1" dirty="0"/>
          </a:p>
        </p:txBody>
      </p:sp>
      <p:sp>
        <p:nvSpPr>
          <p:cNvPr id="5" name="Rectángulo 4"/>
          <p:cNvSpPr/>
          <p:nvPr/>
        </p:nvSpPr>
        <p:spPr>
          <a:xfrm>
            <a:off x="2771800" y="1647948"/>
            <a:ext cx="386695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15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/>
                <a:ea typeface="+mj-ea"/>
                <a:cs typeface="+mj-cs"/>
              </a:rPr>
              <a:t>CAPAS</a:t>
            </a:r>
            <a:endParaRPr lang="es-C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63820" y="1995686"/>
            <a:ext cx="386695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115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CAPAS</a:t>
            </a:r>
            <a:endParaRPr lang="es-CL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Shape 417"/>
          <p:cNvGrpSpPr/>
          <p:nvPr/>
        </p:nvGrpSpPr>
        <p:grpSpPr>
          <a:xfrm>
            <a:off x="5429641" y="920903"/>
            <a:ext cx="3418997" cy="4257094"/>
            <a:chOff x="2861136" y="806411"/>
            <a:chExt cx="3418997" cy="4257094"/>
          </a:xfrm>
        </p:grpSpPr>
        <p:sp>
          <p:nvSpPr>
            <p:cNvPr id="422" name="Shape 422"/>
            <p:cNvSpPr/>
            <p:nvPr/>
          </p:nvSpPr>
          <p:spPr>
            <a:xfrm rot="15002134">
              <a:off x="3943957" y="806411"/>
              <a:ext cx="629106" cy="629106"/>
            </a:xfrm>
            <a:prstGeom prst="ellipse">
              <a:avLst/>
            </a:prstGeom>
            <a:solidFill>
              <a:srgbClr val="FF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 rot="15002667">
              <a:off x="5380511" y="2924083"/>
              <a:ext cx="586303" cy="586303"/>
            </a:xfrm>
            <a:prstGeom prst="ellipse">
              <a:avLst/>
            </a:prstGeom>
            <a:solidFill>
              <a:srgbClr val="FFF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 rot="15000614">
              <a:off x="3663455" y="1024611"/>
              <a:ext cx="440541" cy="440541"/>
            </a:xfrm>
            <a:prstGeom prst="ellipse">
              <a:avLst/>
            </a:prstGeom>
            <a:solidFill>
              <a:srgbClr val="C2ED2D">
                <a:alpha val="73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3659679" y="992093"/>
              <a:ext cx="2620454" cy="2600741"/>
            </a:xfrm>
            <a:prstGeom prst="ellipse">
              <a:avLst/>
            </a:prstGeom>
            <a:solidFill>
              <a:srgbClr val="FFD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 rot="15002299">
              <a:off x="3552797" y="906036"/>
              <a:ext cx="274172" cy="274172"/>
            </a:xfrm>
            <a:prstGeom prst="ellipse">
              <a:avLst/>
            </a:prstGeom>
            <a:solidFill>
              <a:srgbClr val="FFD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2861136" y="2828231"/>
              <a:ext cx="2281210" cy="2235274"/>
            </a:xfrm>
            <a:prstGeom prst="ellipse">
              <a:avLst/>
            </a:prstGeom>
            <a:solidFill>
              <a:srgbClr val="C2ED2D">
                <a:alpha val="73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427" name="Shape 427"/>
          <p:cNvGrpSpPr/>
          <p:nvPr/>
        </p:nvGrpSpPr>
        <p:grpSpPr>
          <a:xfrm>
            <a:off x="395536" y="1051826"/>
            <a:ext cx="1423800" cy="1423800"/>
            <a:chOff x="3281956" y="697588"/>
            <a:chExt cx="1423800" cy="1423800"/>
          </a:xfrm>
        </p:grpSpPr>
        <p:sp>
          <p:nvSpPr>
            <p:cNvPr id="428" name="Shape 428"/>
            <p:cNvSpPr/>
            <p:nvPr/>
          </p:nvSpPr>
          <p:spPr>
            <a:xfrm>
              <a:off x="3281956" y="697588"/>
              <a:ext cx="1423800" cy="1423800"/>
            </a:xfrm>
            <a:prstGeom prst="ellipse">
              <a:avLst/>
            </a:prstGeom>
            <a:solidFill>
              <a:srgbClr val="AAED97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9" name="Shape 429"/>
            <p:cNvSpPr txBox="1"/>
            <p:nvPr/>
          </p:nvSpPr>
          <p:spPr>
            <a:xfrm>
              <a:off x="3493324" y="999400"/>
              <a:ext cx="967800" cy="815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050" dirty="0">
                  <a:solidFill>
                    <a:schemeClr val="tx1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1. En sus croqueras deberán </a:t>
              </a:r>
              <a:r>
                <a:rPr lang="es-ES" sz="1050" b="1" dirty="0">
                  <a:solidFill>
                    <a:schemeClr val="tx1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realizar un boceto</a:t>
              </a:r>
              <a:r>
                <a:rPr lang="es-ES" sz="1050" dirty="0">
                  <a:solidFill>
                    <a:schemeClr val="tx1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, aplicando capas</a:t>
              </a:r>
              <a:endParaRPr sz="1050" dirty="0">
                <a:solidFill>
                  <a:schemeClr val="tx1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430" name="Shape 430"/>
          <p:cNvGrpSpPr/>
          <p:nvPr/>
        </p:nvGrpSpPr>
        <p:grpSpPr>
          <a:xfrm>
            <a:off x="3334285" y="2968470"/>
            <a:ext cx="2189421" cy="1979537"/>
            <a:chOff x="636431" y="3375554"/>
            <a:chExt cx="1498800" cy="1498800"/>
          </a:xfrm>
        </p:grpSpPr>
        <p:sp>
          <p:nvSpPr>
            <p:cNvPr id="431" name="Shape 431"/>
            <p:cNvSpPr/>
            <p:nvPr/>
          </p:nvSpPr>
          <p:spPr>
            <a:xfrm>
              <a:off x="636431" y="3375554"/>
              <a:ext cx="1498800" cy="1498800"/>
            </a:xfrm>
            <a:prstGeom prst="ellipse">
              <a:avLst/>
            </a:prstGeom>
            <a:solidFill>
              <a:srgbClr val="FFA105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32" name="Shape 432"/>
            <p:cNvSpPr txBox="1"/>
            <p:nvPr/>
          </p:nvSpPr>
          <p:spPr>
            <a:xfrm>
              <a:off x="849131" y="3652603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 dirty="0">
                  <a:solidFill>
                    <a:schemeClr val="tx1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3. Deberán elegir tres colores distintos, para representar cada capa y, además, tendrán que </a:t>
              </a:r>
              <a:r>
                <a:rPr lang="es-ES" sz="1100" b="1" dirty="0">
                  <a:solidFill>
                    <a:schemeClr val="tx1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escoger el material de las capas</a:t>
              </a:r>
              <a:r>
                <a:rPr lang="es-ES" sz="1100" dirty="0">
                  <a:solidFill>
                    <a:schemeClr val="tx1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. Puede ser el </a:t>
              </a:r>
              <a:r>
                <a:rPr lang="es-ES" sz="1100" b="1" dirty="0">
                  <a:solidFill>
                    <a:schemeClr val="tx1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mismo</a:t>
              </a:r>
              <a:r>
                <a:rPr lang="es-ES" sz="1100" dirty="0">
                  <a:solidFill>
                    <a:schemeClr val="tx1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 para las tres </a:t>
              </a:r>
              <a:r>
                <a:rPr lang="es-ES" sz="1100" b="1" dirty="0">
                  <a:solidFill>
                    <a:schemeClr val="tx1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o de distinto material.</a:t>
              </a:r>
              <a:endParaRPr sz="1100" b="1" dirty="0">
                <a:solidFill>
                  <a:schemeClr val="tx1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395536" y="314494"/>
            <a:ext cx="5984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 dirty="0"/>
              <a:t>Instrucciones para la clase: </a:t>
            </a:r>
            <a:br>
              <a:rPr lang="es-ES" u="sng" dirty="0"/>
            </a:br>
            <a:r>
              <a:rPr lang="es-ES" sz="2400" dirty="0"/>
              <a:t>Tiempo 5 minutos</a:t>
            </a:r>
            <a:endParaRPr sz="2400" dirty="0"/>
          </a:p>
        </p:txBody>
      </p:sp>
      <p:sp>
        <p:nvSpPr>
          <p:cNvPr id="434" name="Shape 4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424" name="Shape 424"/>
          <p:cNvGrpSpPr/>
          <p:nvPr/>
        </p:nvGrpSpPr>
        <p:grpSpPr>
          <a:xfrm>
            <a:off x="1297850" y="1610910"/>
            <a:ext cx="2440200" cy="2440200"/>
            <a:chOff x="4447194" y="1815766"/>
            <a:chExt cx="2440200" cy="2440200"/>
          </a:xfrm>
        </p:grpSpPr>
        <p:sp>
          <p:nvSpPr>
            <p:cNvPr id="425" name="Shape 42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96B5F5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6" name="Shape 426"/>
            <p:cNvSpPr txBox="1"/>
            <p:nvPr/>
          </p:nvSpPr>
          <p:spPr>
            <a:xfrm>
              <a:off x="4776524" y="2367102"/>
              <a:ext cx="1862700" cy="1163400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2. Para esto, deben considerar que su dibujo contenga </a:t>
              </a:r>
              <a:r>
                <a:rPr lang="en" sz="1800" b="1" u="sng" dirty="0">
                  <a:sym typeface="Chivo Light"/>
                </a:rPr>
                <a:t>3 capas</a:t>
              </a:r>
              <a:r>
                <a:rPr lang="en" sz="1600" dirty="0">
                  <a:solidFill>
                    <a:schemeClr val="tx1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.</a:t>
              </a:r>
              <a:endParaRPr sz="1600" dirty="0">
                <a:solidFill>
                  <a:schemeClr val="tx1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5648135" y="3200826"/>
            <a:ext cx="1891064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L" sz="1200" dirty="0"/>
              <a:t>4. La elección del material deberá quedar registrada en el boceto, indicando con una flecha a qué material corresponderá cada capa. </a:t>
            </a:r>
            <a:r>
              <a:rPr lang="es-CL" sz="1200" b="1" dirty="0"/>
              <a:t>Debe ser escrito con letra pequeña, pero legible, de modo que no altere el boceto.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436677" y="1533415"/>
            <a:ext cx="2193174" cy="14384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s-CL" sz="1100" dirty="0">
                <a:latin typeface="Arial"/>
                <a:ea typeface="Arial" panose="020B0604020202020204" pitchFamily="34" charset="0"/>
                <a:cs typeface="Arial"/>
              </a:rPr>
              <a:t>5. Por último, deberán </a:t>
            </a:r>
            <a:r>
              <a:rPr lang="es-CL" sz="1100" b="1" dirty="0">
                <a:latin typeface="Arial"/>
                <a:ea typeface="Arial" panose="020B0604020202020204" pitchFamily="34" charset="0"/>
                <a:cs typeface="Arial"/>
              </a:rPr>
              <a:t>tomar una fotografía del boceto desde arriba.</a:t>
            </a:r>
            <a:r>
              <a:rPr lang="es-CL" sz="1100" dirty="0">
                <a:latin typeface="Arial"/>
                <a:ea typeface="Arial" panose="020B0604020202020204" pitchFamily="34" charset="0"/>
                <a:cs typeface="Arial"/>
              </a:rPr>
              <a:t> Esta </a:t>
            </a:r>
            <a:r>
              <a:rPr lang="es-CL" sz="1100" b="1" dirty="0">
                <a:latin typeface="Arial"/>
                <a:ea typeface="Arial" panose="020B0604020202020204" pitchFamily="34" charset="0"/>
                <a:cs typeface="Arial"/>
              </a:rPr>
              <a:t>no debe estar borrosa</a:t>
            </a:r>
            <a:r>
              <a:rPr lang="es-CL" sz="1100" dirty="0">
                <a:latin typeface="Arial"/>
                <a:ea typeface="Arial" panose="020B0604020202020204" pitchFamily="34" charset="0"/>
                <a:cs typeface="Arial"/>
              </a:rPr>
              <a:t> y se debe ver la hoja completa sin bordes. La fotografía deberán enviarla al correo de la docente.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42616" y="1006625"/>
            <a:ext cx="1481090" cy="1331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4031177" y="979188"/>
            <a:ext cx="14925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/>
              <a:t>Puede ser cualquier material que tengan en sus  casas, como por ejemplo: </a:t>
            </a:r>
            <a:r>
              <a:rPr lang="es-CL" sz="1100" b="1" dirty="0"/>
              <a:t>tela, papeles, servilleta de papel, goma eva, fieltro, etc</a:t>
            </a:r>
            <a:r>
              <a:rPr lang="es-CL" sz="1100" dirty="0"/>
              <a:t>.</a:t>
            </a:r>
          </a:p>
        </p:txBody>
      </p:sp>
      <p:sp>
        <p:nvSpPr>
          <p:cNvPr id="7" name="Flecha arriba 6"/>
          <p:cNvSpPr/>
          <p:nvPr/>
        </p:nvSpPr>
        <p:spPr>
          <a:xfrm>
            <a:off x="4604296" y="2425766"/>
            <a:ext cx="216024" cy="521344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Ejemplo actividad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11</a:t>
            </a:fld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59583"/>
            <a:ext cx="7416824" cy="3707680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2267744" y="3723878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2483768" y="3723878"/>
            <a:ext cx="0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2481334" y="446831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746851" y="4337510"/>
            <a:ext cx="794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Goma Eva</a:t>
            </a:r>
          </a:p>
        </p:txBody>
      </p:sp>
    </p:spTree>
    <p:extLst>
      <p:ext uri="{BB962C8B-B14F-4D97-AF65-F5344CB8AC3E}">
        <p14:creationId xmlns:p14="http://schemas.microsoft.com/office/powerpoint/2010/main" val="153306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A105"/>
                </a:solidFill>
              </a:rPr>
              <a:t>¡Gracias!</a:t>
            </a:r>
            <a:endParaRPr sz="6000" b="1" dirty="0">
              <a:solidFill>
                <a:srgbClr val="FFA105"/>
              </a:solidFill>
            </a:endParaRPr>
          </a:p>
        </p:txBody>
      </p:sp>
      <p:sp>
        <p:nvSpPr>
          <p:cNvPr id="551" name="Shape 5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/>
              <a:t>¿Alguna pregunta?</a:t>
            </a:r>
            <a:endParaRPr sz="1800" b="1" dirty="0"/>
          </a:p>
        </p:txBody>
      </p:sp>
      <p:sp>
        <p:nvSpPr>
          <p:cNvPr id="553" name="Shape 55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ultidocumento 4"/>
          <p:cNvSpPr/>
          <p:nvPr/>
        </p:nvSpPr>
        <p:spPr>
          <a:xfrm>
            <a:off x="251520" y="1029278"/>
            <a:ext cx="8496944" cy="3875484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u="sng" dirty="0"/>
              <a:t>Objetivos de la Clase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923678"/>
            <a:ext cx="6895678" cy="2609273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/>
              <a:t>-&gt;  Conocer el trabajo de una artista chilena contemporánea y su  proceso creativo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/>
              <a:t>-&gt; Realizar un boceto de objetos presentes en la vida cotidiana, incluyendo el uso de capas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081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4932040" y="3239245"/>
            <a:ext cx="2232248" cy="14129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¿Quién es </a:t>
            </a:r>
            <a:r>
              <a:rPr lang="es-CL" b="1" u="sng" dirty="0"/>
              <a:t>Mónica Bengoa</a:t>
            </a:r>
            <a:r>
              <a:rPr lang="es-CL" dirty="0"/>
              <a:t>?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9632" y="1419622"/>
            <a:ext cx="1986422" cy="3002731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3635896" y="1369219"/>
            <a:ext cx="4879454" cy="326350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es-CL" sz="1600" dirty="0"/>
              <a:t>Artista chilena contemporánea</a:t>
            </a:r>
          </a:p>
          <a:p>
            <a:pPr algn="just"/>
            <a:r>
              <a:rPr lang="es-CL" sz="1600" dirty="0"/>
              <a:t>Nació el 2 de agosto de 1969</a:t>
            </a:r>
          </a:p>
          <a:p>
            <a:pPr algn="just"/>
            <a:r>
              <a:rPr lang="es-CL" sz="1600" dirty="0"/>
              <a:t>Estudió Arte en la Universidad Católica de Chile</a:t>
            </a:r>
            <a:endParaRPr lang="es-CL" sz="1600" dirty="0">
              <a:cs typeface="Calibri"/>
            </a:endParaRPr>
          </a:p>
          <a:p>
            <a:pPr algn="just"/>
            <a:r>
              <a:rPr lang="es-CL" sz="1600" dirty="0"/>
              <a:t>Su trabajo ha sido expuesto en museos y galerías de </a:t>
            </a:r>
            <a:r>
              <a:rPr lang="es-CL" sz="1600" dirty="0">
                <a:ea typeface="+mn-lt"/>
                <a:cs typeface="+mn-lt"/>
              </a:rPr>
              <a:t>Chile,</a:t>
            </a:r>
            <a:r>
              <a:rPr lang="es-CL" sz="1600" dirty="0"/>
              <a:t> España, Francia, Noruega, Canadá, Estados Unidos, Colombia, Bolivia, Australia y Corea.</a:t>
            </a:r>
          </a:p>
          <a:p>
            <a:endParaRPr lang="es-CL" sz="1600" dirty="0"/>
          </a:p>
          <a:p>
            <a:pPr marL="0" indent="0" algn="ctr">
              <a:buNone/>
            </a:pPr>
            <a:r>
              <a:rPr lang="es-CL" sz="1600" b="1" dirty="0"/>
              <a:t>Obra de Bengoa</a:t>
            </a:r>
          </a:p>
          <a:p>
            <a:pPr marL="0" indent="0" algn="ctr">
              <a:buNone/>
            </a:pPr>
            <a:r>
              <a:rPr lang="es-CL" sz="1600" u="sng" dirty="0"/>
              <a:t>Palabras Claves</a:t>
            </a:r>
          </a:p>
          <a:p>
            <a:pPr marL="0" indent="0" algn="ctr">
              <a:buNone/>
            </a:pPr>
            <a:r>
              <a:rPr lang="es-CL" sz="1600" dirty="0"/>
              <a:t>Dibujo</a:t>
            </a:r>
          </a:p>
          <a:p>
            <a:pPr marL="0" indent="0" algn="ctr">
              <a:buNone/>
            </a:pPr>
            <a:r>
              <a:rPr lang="es-CL" sz="1600" dirty="0"/>
              <a:t>Fotografía</a:t>
            </a:r>
          </a:p>
          <a:p>
            <a:pPr marL="0" indent="0" algn="ctr">
              <a:buNone/>
            </a:pPr>
            <a:r>
              <a:rPr lang="es-CL" sz="1600" dirty="0"/>
              <a:t>Instalación</a:t>
            </a:r>
          </a:p>
          <a:p>
            <a:pPr marL="0" indent="0" algn="ctr">
              <a:buNone/>
            </a:pPr>
            <a:r>
              <a:rPr lang="es-CL" sz="1600" dirty="0"/>
              <a:t>Textiles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781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896" y="267494"/>
            <a:ext cx="5984700" cy="857400"/>
          </a:xfrm>
        </p:spPr>
        <p:txBody>
          <a:bodyPr/>
          <a:lstStyle/>
          <a:p>
            <a:r>
              <a:rPr lang="es-ES" dirty="0"/>
              <a:t>¿Qué observan en la imagen?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4</a:t>
            </a:fld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5652120" y="4227934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Mónica Bengoa, Artista chilena</a:t>
            </a:r>
          </a:p>
        </p:txBody>
      </p:sp>
      <p:pic>
        <p:nvPicPr>
          <p:cNvPr id="5" name="Picture 2" descr="https://i0.wp.com/monicabengoa.cl/media/on_plate_2012_monica_bengoa_04.jpg?fit=682%2C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5732"/>
            <a:ext cx="4691441" cy="34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de nube 1"/>
          <p:cNvSpPr/>
          <p:nvPr/>
        </p:nvSpPr>
        <p:spPr>
          <a:xfrm>
            <a:off x="2919600" y="3062496"/>
            <a:ext cx="3384376" cy="1665755"/>
          </a:xfrm>
          <a:prstGeom prst="cloudCallout">
            <a:avLst>
              <a:gd name="adj1" fmla="val -45921"/>
              <a:gd name="adj2" fmla="val 611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ctrTitle" idx="4294967295"/>
          </p:nvPr>
        </p:nvSpPr>
        <p:spPr>
          <a:xfrm>
            <a:off x="2535265" y="2479093"/>
            <a:ext cx="4289495" cy="7119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¿Qué son las capas?</a:t>
            </a:r>
            <a:endParaRPr sz="4000" dirty="0"/>
          </a:p>
        </p:txBody>
      </p:sp>
      <p:sp>
        <p:nvSpPr>
          <p:cNvPr id="377" name="Shape 377"/>
          <p:cNvSpPr txBox="1">
            <a:spLocks noGrp="1"/>
          </p:cNvSpPr>
          <p:nvPr>
            <p:ph type="subTitle" idx="4294967295"/>
          </p:nvPr>
        </p:nvSpPr>
        <p:spPr>
          <a:xfrm>
            <a:off x="2746753" y="3191030"/>
            <a:ext cx="3985488" cy="941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/>
              <a:t>En nuestro entorno natural: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dirty="0"/>
              <a:t>¿Dónde observamos CAPAS?</a:t>
            </a:r>
            <a:endParaRPr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4" y="321312"/>
            <a:ext cx="2232248" cy="21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48" y="331673"/>
            <a:ext cx="2520280" cy="22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01" y="321312"/>
            <a:ext cx="2160240" cy="217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uáles son las capas de la Tierra? - VI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3" y="2931791"/>
            <a:ext cx="2214333" cy="18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jertos: cuando la piel vuelve a la vida en pacientes quemados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01" y="3029671"/>
            <a:ext cx="2350781" cy="187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Entonces…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Una definición del concepto </a:t>
            </a:r>
            <a:r>
              <a:rPr lang="es-CL" b="1" u="sng" dirty="0"/>
              <a:t>CAPAS</a:t>
            </a:r>
            <a:r>
              <a:rPr lang="es-CL" dirty="0"/>
              <a:t>, podría ser el siguiente: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6</a:t>
            </a:fld>
            <a:endParaRPr lang="es-CL"/>
          </a:p>
        </p:txBody>
      </p:sp>
      <p:sp>
        <p:nvSpPr>
          <p:cNvPr id="5" name="Rectángulo redondeado 4"/>
          <p:cNvSpPr/>
          <p:nvPr/>
        </p:nvSpPr>
        <p:spPr>
          <a:xfrm>
            <a:off x="2411760" y="2067694"/>
            <a:ext cx="4104456" cy="288032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>
                <a:solidFill>
                  <a:schemeClr val="tx1"/>
                </a:solidFill>
              </a:rPr>
              <a:t>Cada una de las partes superpuestas que conforman un todo</a:t>
            </a:r>
          </a:p>
        </p:txBody>
      </p:sp>
    </p:spTree>
    <p:extLst>
      <p:ext uri="{BB962C8B-B14F-4D97-AF65-F5344CB8AC3E}">
        <p14:creationId xmlns:p14="http://schemas.microsoft.com/office/powerpoint/2010/main" val="275988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En la vida cotidiana, </a:t>
            </a:r>
            <a:br>
              <a:rPr lang="es-ES" dirty="0"/>
            </a:br>
            <a:r>
              <a:rPr lang="es-ES" dirty="0"/>
              <a:t>¿Qué procesos requieren </a:t>
            </a:r>
            <a:r>
              <a:rPr lang="es-ES" b="1" dirty="0"/>
              <a:t>CAPAS</a:t>
            </a:r>
            <a:r>
              <a:rPr lang="es-ES" dirty="0"/>
              <a:t>?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7</a:t>
            </a:fld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47488"/>
            <a:ext cx="3264297" cy="223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28" y="1453535"/>
            <a:ext cx="194421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Moba lanza innovador sistema de medición | Artículo | Construcció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Moba lanza innovador sistema de medición | Artículo | Construcció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Moba lanza innovador sistema de medición | Artículo | Construcción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6" name="Picture 8" descr="Moba lanza innovador sistema de medición | Artículo | Construcció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01" y="1851670"/>
            <a:ext cx="296809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¿Se imaginan con qué materiales realizó esta obra la artista?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8</a:t>
            </a:fld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0" y="1275606"/>
            <a:ext cx="475252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621830" y="4613374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Mónica Bengoa, Artista chilena</a:t>
            </a:r>
            <a:endParaRPr lang="es-CL" dirty="0"/>
          </a:p>
        </p:txBody>
      </p:sp>
      <p:pic>
        <p:nvPicPr>
          <p:cNvPr id="2050" name="Picture 2" descr="Diez capas de fieltro de lana natural calado a 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75606"/>
            <a:ext cx="30963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00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¿Cuántas CAPAS se aprecian en la obra aproximadamente?</a:t>
            </a:r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9</a:t>
            </a:fld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7614"/>
            <a:ext cx="5406305" cy="359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228184" y="3939902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Mónica Bengoa, Artista chilena</a:t>
            </a:r>
          </a:p>
        </p:txBody>
      </p:sp>
    </p:spTree>
    <p:extLst>
      <p:ext uri="{BB962C8B-B14F-4D97-AF65-F5344CB8AC3E}">
        <p14:creationId xmlns:p14="http://schemas.microsoft.com/office/powerpoint/2010/main" val="1497924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91A287B81C1347809A2DFFA97A14F1" ma:contentTypeVersion="3" ma:contentTypeDescription="Crear nuevo documento." ma:contentTypeScope="" ma:versionID="3dd0bf4db1fe889d450a7b39e89a38a9">
  <xsd:schema xmlns:xsd="http://www.w3.org/2001/XMLSchema" xmlns:xs="http://www.w3.org/2001/XMLSchema" xmlns:p="http://schemas.microsoft.com/office/2006/metadata/properties" xmlns:ns2="1f0825bb-7064-4984-8d29-568820bc41b1" targetNamespace="http://schemas.microsoft.com/office/2006/metadata/properties" ma:root="true" ma:fieldsID="9d4ffc23151a632f371b3fd00b8043cb" ns2:_="">
    <xsd:import namespace="1f0825bb-7064-4984-8d29-568820bc41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825bb-7064-4984-8d29-568820bc41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545153-71C2-4144-BA64-863D822F34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CD28AD-095B-4E1C-B524-6A37A09C7C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580B98-EDEB-4E82-9EE6-6B272EB21FF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5966</TotalTime>
  <Words>401</Words>
  <Application>Microsoft Macintosh PowerPoint</Application>
  <PresentationFormat>Presentación en pantalla (16:9)</PresentationFormat>
  <Paragraphs>57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Chivo Light</vt:lpstr>
      <vt:lpstr>Tema de Office</vt:lpstr>
      <vt:lpstr>CAPAS</vt:lpstr>
      <vt:lpstr>Objetivos de la Clase</vt:lpstr>
      <vt:lpstr>¿Quién es Mónica Bengoa?</vt:lpstr>
      <vt:lpstr>¿Qué observan en la imagen?</vt:lpstr>
      <vt:lpstr>¿Qué son las capas?</vt:lpstr>
      <vt:lpstr>Entonces…</vt:lpstr>
      <vt:lpstr>En la vida cotidiana,  ¿Qué procesos requieren CAPAS?</vt:lpstr>
      <vt:lpstr>¿Se imaginan con qué materiales realizó esta obra la artista?</vt:lpstr>
      <vt:lpstr>¿Cuántas CAPAS se aprecian en la obra aproximadamente?</vt:lpstr>
      <vt:lpstr>Instrucciones para la clase:  Tiempo 5 minutos</vt:lpstr>
      <vt:lpstr>Ejemplo actividad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CAPAS</dc:title>
  <dc:creator>TALMIDIM PC3</dc:creator>
  <cp:lastModifiedBy>Marcela Doren</cp:lastModifiedBy>
  <cp:revision>46</cp:revision>
  <dcterms:modified xsi:type="dcterms:W3CDTF">2020-10-05T14:53:31Z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0x010100EA91A287B81C1347809A2DFFA97A14F1</vt:lpwstr>
  </property>
</Properties>
</file>