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Titillium Web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4B7E16D-91E9-4305-9585-98D5B61904DA}">
  <a:tblStyle styleId="{04B7E16D-91E9-4305-9585-98D5B61904D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TitilliumWeb-bold.fntdata"/><Relationship Id="rId16" Type="http://schemas.openxmlformats.org/officeDocument/2006/relationships/font" Target="fonts/TitilliumWeb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TitilliumWeb-boldItalic.fntdata"/><Relationship Id="rId6" Type="http://schemas.openxmlformats.org/officeDocument/2006/relationships/slide" Target="slides/slide1.xml"/><Relationship Id="rId18" Type="http://schemas.openxmlformats.org/officeDocument/2006/relationships/font" Target="fonts/TitilliumWeb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745800"/>
          </a:xfrm>
          <a:prstGeom prst="rect">
            <a:avLst/>
          </a:prstGeom>
          <a:solidFill>
            <a:srgbClr val="FF0040">
              <a:alpha val="81568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579000" y="1920450"/>
            <a:ext cx="54300" cy="119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915625"/>
            <a:ext cx="54123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0"/>
            <a:ext cx="9144000" cy="374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/>
          <p:nvPr/>
        </p:nvSpPr>
        <p:spPr>
          <a:xfrm>
            <a:off x="579000" y="1722000"/>
            <a:ext cx="54300" cy="136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 txBox="1"/>
          <p:nvPr>
            <p:ph type="ctrTitle"/>
          </p:nvPr>
        </p:nvSpPr>
        <p:spPr>
          <a:xfrm>
            <a:off x="826350" y="1519225"/>
            <a:ext cx="46383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826350" y="2763850"/>
            <a:ext cx="76320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844425" y="1586325"/>
            <a:ext cx="5971500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▸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/>
        </p:txBody>
      </p:sp>
      <p:sp>
        <p:nvSpPr>
          <p:cNvPr id="22" name="Google Shape;22;p4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4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color">
  <p:cSld name="TITLE_ONLY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0" y="0"/>
            <a:ext cx="9144000" cy="374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28" name="Google Shape;28;p5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844425" y="1610450"/>
            <a:ext cx="2257200" cy="3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/>
        </p:txBody>
      </p:sp>
      <p:sp>
        <p:nvSpPr>
          <p:cNvPr id="33" name="Google Shape;33;p6"/>
          <p:cNvSpPr txBox="1"/>
          <p:nvPr>
            <p:ph idx="2" type="body"/>
          </p:nvPr>
        </p:nvSpPr>
        <p:spPr>
          <a:xfrm>
            <a:off x="3217286" y="1610450"/>
            <a:ext cx="2257200" cy="3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/>
        </p:txBody>
      </p:sp>
      <p:sp>
        <p:nvSpPr>
          <p:cNvPr id="34" name="Google Shape;34;p6"/>
          <p:cNvSpPr txBox="1"/>
          <p:nvPr>
            <p:ph idx="3" type="body"/>
          </p:nvPr>
        </p:nvSpPr>
        <p:spPr>
          <a:xfrm>
            <a:off x="5590146" y="1610450"/>
            <a:ext cx="2257200" cy="3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▪"/>
              <a:defRPr sz="1400"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400"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9pPr>
          </a:lstStyle>
          <a:p/>
        </p:txBody>
      </p:sp>
      <p:sp>
        <p:nvSpPr>
          <p:cNvPr id="35" name="Google Shape;35;p6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6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half">
  <p:cSld name="TITLE_ONLY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0" y="0"/>
            <a:ext cx="4578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7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1" name="Google Shape;41;p7"/>
          <p:cNvSpPr/>
          <p:nvPr/>
        </p:nvSpPr>
        <p:spPr>
          <a:xfrm>
            <a:off x="579000" y="579000"/>
            <a:ext cx="54300" cy="67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rgbClr val="FF004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background">
  <p:cSld name="TITLE_ONLY_1_1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/>
          <p:nvPr/>
        </p:nvSpPr>
        <p:spPr>
          <a:xfrm>
            <a:off x="0" y="0"/>
            <a:ext cx="2292000" cy="5143500"/>
          </a:xfrm>
          <a:prstGeom prst="rect">
            <a:avLst/>
          </a:prstGeom>
          <a:solidFill>
            <a:srgbClr val="FF0040">
              <a:alpha val="81568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idx="1" type="body"/>
          </p:nvPr>
        </p:nvSpPr>
        <p:spPr>
          <a:xfrm>
            <a:off x="633300" y="4285675"/>
            <a:ext cx="80535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49" name="Google Shape;49;p9"/>
          <p:cNvSpPr/>
          <p:nvPr/>
        </p:nvSpPr>
        <p:spPr>
          <a:xfrm>
            <a:off x="579000" y="4467900"/>
            <a:ext cx="54300" cy="67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"/>
          <p:cNvSpPr/>
          <p:nvPr/>
        </p:nvSpPr>
        <p:spPr>
          <a:xfrm>
            <a:off x="9089700" y="0"/>
            <a:ext cx="543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b="1" i="0" sz="26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3798" y="1586325"/>
            <a:ext cx="6092100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▪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▫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tillium Web"/>
              <a:buChar char="▸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4E"/>
              </a:buClr>
              <a:buSzPts val="1800"/>
              <a:buFont typeface="Titillium Web"/>
              <a:buChar char="▹"/>
              <a:defRPr b="0" i="0" sz="1800" u="none" cap="none" strike="noStrik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accen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ctrTitle"/>
          </p:nvPr>
        </p:nvSpPr>
        <p:spPr>
          <a:xfrm>
            <a:off x="685799" y="1946799"/>
            <a:ext cx="8458201" cy="115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s-ES" sz="5200">
                <a:latin typeface="Times New Roman"/>
                <a:ea typeface="Times New Roman"/>
                <a:cs typeface="Times New Roman"/>
                <a:sym typeface="Times New Roman"/>
              </a:rPr>
              <a:t>Escribamos juntos</a:t>
            </a:r>
            <a:endParaRPr sz="5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0"/>
          <p:cNvSpPr txBox="1"/>
          <p:nvPr/>
        </p:nvSpPr>
        <p:spPr>
          <a:xfrm>
            <a:off x="166254" y="3345873"/>
            <a:ext cx="496001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Objetivo: Producir un pequeño texto poético o instruccional.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/>
          <p:nvPr/>
        </p:nvSpPr>
        <p:spPr>
          <a:xfrm>
            <a:off x="5375410" y="489800"/>
            <a:ext cx="2075120" cy="4163909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135" name="Google Shape;135;p19"/>
          <p:cNvSpPr txBox="1"/>
          <p:nvPr>
            <p:ph idx="4294967295" type="body"/>
          </p:nvPr>
        </p:nvSpPr>
        <p:spPr>
          <a:xfrm>
            <a:off x="844425" y="1436525"/>
            <a:ext cx="2984400" cy="3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Captura el código QR desde tu teléfono y obtiene tu ticket de salida de la unidad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Google Shape;136;p19"/>
          <p:cNvSpPr/>
          <p:nvPr/>
        </p:nvSpPr>
        <p:spPr>
          <a:xfrm>
            <a:off x="5468725" y="839000"/>
            <a:ext cx="1888500" cy="335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s-ES" sz="1000" u="none" cap="none" strike="noStrike">
                <a:solidFill>
                  <a:srgbClr val="9999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PONER EL CÓDIGO CORRESPONDIENTE EXTRAIDO DEL PADLET</a:t>
            </a:r>
            <a:endParaRPr b="0" i="0" sz="1000" u="none" cap="none" strike="noStrike">
              <a:solidFill>
                <a:srgbClr val="9999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19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s-ES">
                <a:latin typeface="Times New Roman"/>
                <a:ea typeface="Times New Roman"/>
                <a:cs typeface="Times New Roman"/>
                <a:sym typeface="Times New Roman"/>
              </a:rPr>
              <a:t>Ticket de salida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p1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ctrTitle"/>
          </p:nvPr>
        </p:nvSpPr>
        <p:spPr>
          <a:xfrm>
            <a:off x="826350" y="1519225"/>
            <a:ext cx="46383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</a:pPr>
            <a:r>
              <a:rPr lang="es-ES" sz="7200"/>
              <a:t>Texto poético </a:t>
            </a:r>
            <a:endParaRPr sz="7200"/>
          </a:p>
        </p:txBody>
      </p:sp>
      <p:sp>
        <p:nvSpPr>
          <p:cNvPr id="63" name="Google Shape;63;p1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950751" y="565600"/>
            <a:ext cx="5971500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 sz="2000">
                <a:latin typeface="Times New Roman"/>
                <a:ea typeface="Times New Roman"/>
                <a:cs typeface="Times New Roman"/>
                <a:sym typeface="Times New Roman"/>
              </a:rPr>
              <a:t>La lírica es la forma poética a través de la cual el poeta expresa su interioridad, sus sentimientos personales, sus emociones y su estado anímico.</a:t>
            </a:r>
            <a:endParaRPr/>
          </a:p>
          <a:p>
            <a:pPr indent="-228600" lvl="0" marL="45720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Algunas características este género es que se escribe en versos, estrofas o prosa; se usan los elementos poéticos como las metáforas, rimas y entre otras cosas. 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graphicFrame>
        <p:nvGraphicFramePr>
          <p:cNvPr id="75" name="Google Shape;75;p13"/>
          <p:cNvGraphicFramePr/>
          <p:nvPr/>
        </p:nvGraphicFramePr>
        <p:xfrm>
          <a:off x="1281629" y="94737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{04B7E16D-91E9-4305-9585-98D5B61904DA}</a:tableStyleId>
              </a:tblPr>
              <a:tblGrid>
                <a:gridCol w="1692925"/>
                <a:gridCol w="44030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Elementos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Definición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1. Hablante lírico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Es la</a:t>
                      </a:r>
                      <a:r>
                        <a:rPr lang="es-ES" sz="1400" u="none" cap="none" strike="noStrike"/>
                        <a:t> “voz” que se encarga de expresar los sentimientos, emociones e ideas dentro del poema. Representa al poeta y es una creación ficticia.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2. Temple de ánimo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Es el estado de ánimo en</a:t>
                      </a:r>
                      <a:r>
                        <a:rPr lang="es-ES" sz="1400" u="none" cap="none" strike="noStrike"/>
                        <a:t> el que se encuentra el hablante lírico.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3. Motivo</a:t>
                      </a:r>
                      <a:r>
                        <a:rPr lang="es-ES" sz="1400" u="none" cap="none" strike="noStrike"/>
                        <a:t> lírico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Es el tema de que trata el poema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4. Objeto lírico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Es la representación que provoca los sentimientos en</a:t>
                      </a:r>
                      <a:r>
                        <a:rPr lang="es-ES" sz="1400" u="none" cap="none" strike="noStrike"/>
                        <a:t> el poema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5. Figuras literarias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Recursos</a:t>
                      </a:r>
                      <a:r>
                        <a:rPr lang="es-ES" sz="1400" u="none" cap="none" strike="noStrike"/>
                        <a:t> utilizados para dar más belleza y una mejor forma de expresar las palabras. 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4269657" y="-1574765"/>
            <a:ext cx="2760236" cy="18420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Verdana"/>
              <a:buNone/>
            </a:pPr>
            <a:r>
              <a:rPr b="1" i="0" lang="es-E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Constituyentes de forma:</a:t>
            </a:r>
            <a:endParaRPr/>
          </a:p>
        </p:txBody>
      </p:sp>
      <p:graphicFrame>
        <p:nvGraphicFramePr>
          <p:cNvPr id="82" name="Google Shape;82;p14"/>
          <p:cNvGraphicFramePr/>
          <p:nvPr/>
        </p:nvGraphicFramePr>
        <p:xfrm>
          <a:off x="1221657" y="102449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{04B7E16D-91E9-4305-9585-98D5B61904DA}</a:tableStyleId>
              </a:tblPr>
              <a:tblGrid>
                <a:gridCol w="1428525"/>
                <a:gridCol w="46674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Elementos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Definición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s-ES" sz="1400" u="none" cap="none" strike="noStrike"/>
                        <a:t>Verso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Es la unidad</a:t>
                      </a:r>
                      <a:r>
                        <a:rPr lang="es-ES" sz="1400" u="none" cap="none" strike="noStrike"/>
                        <a:t> métrica mínima, corresponde a una línea de escritura en un poema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2.</a:t>
                      </a:r>
                      <a:r>
                        <a:rPr lang="es-ES" sz="1400" u="none" cap="none" strike="noStrike"/>
                        <a:t> Estrofa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Es un conjunto de versos</a:t>
                      </a:r>
                      <a:r>
                        <a:rPr lang="es-ES" sz="1400" u="none" cap="none" strike="noStrike"/>
                        <a:t> con una distribución fija de silabas.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3. Rima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400" u="none" cap="none" strike="noStrike"/>
                        <a:t>Igualdad o repetición de fonemas</a:t>
                      </a:r>
                      <a:r>
                        <a:rPr lang="es-ES" sz="1400" u="none" cap="none" strike="noStrike"/>
                        <a:t> o sonidos al final del verso. Existen tres tipos: asonante, consonante y blanca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ctrTitle"/>
          </p:nvPr>
        </p:nvSpPr>
        <p:spPr>
          <a:xfrm>
            <a:off x="826349" y="1519225"/>
            <a:ext cx="5563817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</a:pPr>
            <a:r>
              <a:rPr lang="es-ES" sz="7200"/>
              <a:t>Texto instruccional</a:t>
            </a:r>
            <a:endParaRPr sz="7200"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910526" y="594807"/>
            <a:ext cx="5971500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▫"/>
            </a:pPr>
            <a:r>
              <a:rPr lang="es-ES"/>
              <a:t>Tiene como propósito dirigir las acciones del lector, con la finalidad de establecer instrucciones, reglas u órdenes  que determinan el lineamiento a seguir </a:t>
            </a:r>
            <a:endParaRPr/>
          </a:p>
          <a:p>
            <a:pPr indent="-22860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▫"/>
            </a:pPr>
            <a:r>
              <a:rPr lang="es-ES"/>
              <a:t>Un texto instruccional debe servir como</a:t>
            </a:r>
            <a:r>
              <a:rPr b="1" lang="es-ES"/>
              <a:t> </a:t>
            </a:r>
            <a:r>
              <a:rPr b="1" lang="es-ES">
                <a:solidFill>
                  <a:schemeClr val="accent1"/>
                </a:solidFill>
              </a:rPr>
              <a:t>lineamiento</a:t>
            </a:r>
            <a:r>
              <a:rPr b="1" lang="es-ES"/>
              <a:t> </a:t>
            </a:r>
            <a:r>
              <a:rPr lang="es-ES"/>
              <a:t>para la ejecución de un plan de tareas. Ejemplos de textos instruccionales son: Manuales, Recetarios, compendios y sumarios.</a:t>
            </a:r>
            <a:endParaRPr/>
          </a:p>
          <a:p>
            <a:pPr indent="-22860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▫"/>
            </a:pPr>
            <a:r>
              <a:rPr lang="es-ES"/>
              <a:t>Suele describir elementos y pasos necesarios para realizar una tarea especifica</a:t>
            </a:r>
            <a:endParaRPr/>
          </a:p>
        </p:txBody>
      </p:sp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s-ES"/>
              <a:t>Estructura de estos textos: Recetas</a:t>
            </a:r>
            <a:endParaRPr/>
          </a:p>
        </p:txBody>
      </p:sp>
      <p:sp>
        <p:nvSpPr>
          <p:cNvPr id="100" name="Google Shape;100;p17"/>
          <p:cNvSpPr txBox="1"/>
          <p:nvPr>
            <p:ph idx="1" type="body"/>
          </p:nvPr>
        </p:nvSpPr>
        <p:spPr>
          <a:xfrm>
            <a:off x="844425" y="1586325"/>
            <a:ext cx="5971500" cy="31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/>
              <a:t>Título del texto.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/>
              <a:t>Breve introducción a la actividad a realizar.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/>
              <a:t>Materiales o Ingredientes a usar.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/>
              <a:t>Procedimiento o Preparación: Indica la forma de realizar alguna actividad de manera clara y específica (están determinadas por verbos)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</a:pPr>
            <a:r>
              <a:rPr lang="es-ES"/>
              <a:t>Imagen (opcional)</a:t>
            </a:r>
            <a:endParaRPr/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title"/>
          </p:nvPr>
        </p:nvSpPr>
        <p:spPr>
          <a:xfrm>
            <a:off x="799488" y="284849"/>
            <a:ext cx="4151978" cy="32252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s-ES" sz="4000">
                <a:latin typeface="Times New Roman"/>
                <a:ea typeface="Times New Roman"/>
                <a:cs typeface="Times New Roman"/>
                <a:sym typeface="Times New Roman"/>
              </a:rPr>
              <a:t>VAMOS </a:t>
            </a:r>
            <a:br>
              <a:rPr lang="es-ES" sz="4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s-ES" sz="4000">
                <a:latin typeface="Times New Roman"/>
                <a:ea typeface="Times New Roman"/>
                <a:cs typeface="Times New Roman"/>
                <a:sym typeface="Times New Roman"/>
              </a:rPr>
              <a:t>A </a:t>
            </a:r>
            <a:br>
              <a:rPr lang="es-ES" sz="4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s-ES" sz="4000">
                <a:latin typeface="Times New Roman"/>
                <a:ea typeface="Times New Roman"/>
                <a:cs typeface="Times New Roman"/>
                <a:sym typeface="Times New Roman"/>
              </a:rPr>
              <a:t>ESCRIBIR!</a:t>
            </a:r>
            <a:br>
              <a:rPr lang="es-ES" sz="4000"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s-ES" sz="2800"/>
            </a:br>
            <a:endParaRPr/>
          </a:p>
        </p:txBody>
      </p:sp>
      <p:grpSp>
        <p:nvGrpSpPr>
          <p:cNvPr id="107" name="Google Shape;107;p18"/>
          <p:cNvGrpSpPr/>
          <p:nvPr/>
        </p:nvGrpSpPr>
        <p:grpSpPr>
          <a:xfrm>
            <a:off x="5123947" y="745066"/>
            <a:ext cx="2134808" cy="2619022"/>
            <a:chOff x="590250" y="244200"/>
            <a:chExt cx="407975" cy="532175"/>
          </a:xfrm>
        </p:grpSpPr>
        <p:sp>
          <p:nvSpPr>
            <p:cNvPr id="108" name="Google Shape;108;p18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FCFCF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8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FCFCF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8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FCFCF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8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FCFCF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8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FCFCF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8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FCFCF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8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FCFCF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8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FCFCF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8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FCFCF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8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FCFCF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8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FCFCF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8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FCFCF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8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FCFCF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8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FCFCFC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2" name="Google Shape;122;p1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grpSp>
        <p:nvGrpSpPr>
          <p:cNvPr id="123" name="Google Shape;123;p18"/>
          <p:cNvGrpSpPr/>
          <p:nvPr/>
        </p:nvGrpSpPr>
        <p:grpSpPr>
          <a:xfrm>
            <a:off x="6555825" y="622189"/>
            <a:ext cx="1054518" cy="842641"/>
            <a:chOff x="1923675" y="1633650"/>
            <a:chExt cx="436000" cy="435975"/>
          </a:xfrm>
        </p:grpSpPr>
        <p:sp>
          <p:nvSpPr>
            <p:cNvPr id="124" name="Google Shape;124;p18"/>
            <p:cNvSpPr/>
            <p:nvPr/>
          </p:nvSpPr>
          <p:spPr>
            <a:xfrm>
              <a:off x="2209250" y="1633650"/>
              <a:ext cx="150425" cy="150425"/>
            </a:xfrm>
            <a:custGeom>
              <a:rect b="b" l="l" r="r" t="t"/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solidFill>
              <a:schemeClr val="dk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8"/>
            <p:cNvSpPr/>
            <p:nvPr/>
          </p:nvSpPr>
          <p:spPr>
            <a:xfrm>
              <a:off x="2019900" y="1757250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solidFill>
              <a:schemeClr val="dk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8"/>
            <p:cNvSpPr/>
            <p:nvPr/>
          </p:nvSpPr>
          <p:spPr>
            <a:xfrm>
              <a:off x="1923675" y="1681150"/>
              <a:ext cx="388500" cy="388475"/>
            </a:xfrm>
            <a:custGeom>
              <a:rect b="b" l="l" r="r" t="t"/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solidFill>
              <a:schemeClr val="dk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8"/>
            <p:cNvSpPr/>
            <p:nvPr/>
          </p:nvSpPr>
          <p:spPr>
            <a:xfrm>
              <a:off x="1974225" y="1711575"/>
              <a:ext cx="261825" cy="261850"/>
            </a:xfrm>
            <a:custGeom>
              <a:rect b="b" l="l" r="r" t="t"/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solidFill>
              <a:schemeClr val="dk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8"/>
            <p:cNvSpPr/>
            <p:nvPr/>
          </p:nvSpPr>
          <p:spPr>
            <a:xfrm>
              <a:off x="1934650" y="2014200"/>
              <a:ext cx="44475" cy="44475"/>
            </a:xfrm>
            <a:custGeom>
              <a:rect b="b" l="l" r="r" t="t"/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solidFill>
              <a:schemeClr val="dk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8"/>
            <p:cNvSpPr/>
            <p:nvPr/>
          </p:nvSpPr>
          <p:spPr>
            <a:xfrm>
              <a:off x="1944375" y="1947225"/>
              <a:ext cx="101725" cy="101700"/>
            </a:xfrm>
            <a:custGeom>
              <a:rect b="b" l="l" r="r" t="t"/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solidFill>
              <a:schemeClr val="dk1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idele template">
  <a:themeElements>
    <a:clrScheme name="Custom 347">
      <a:dk1>
        <a:srgbClr val="000000"/>
      </a:dk1>
      <a:lt1>
        <a:srgbClr val="FFFFFF"/>
      </a:lt1>
      <a:dk2>
        <a:srgbClr val="3F3F3F"/>
      </a:dk2>
      <a:lt2>
        <a:srgbClr val="F3F3F3"/>
      </a:lt2>
      <a:accent1>
        <a:srgbClr val="FF004E"/>
      </a:accent1>
      <a:accent2>
        <a:srgbClr val="901829"/>
      </a:accent2>
      <a:accent3>
        <a:srgbClr val="5AB1C9"/>
      </a:accent3>
      <a:accent4>
        <a:srgbClr val="66B368"/>
      </a:accent4>
      <a:accent5>
        <a:srgbClr val="EFAB00"/>
      </a:accent5>
      <a:accent6>
        <a:srgbClr val="E5804B"/>
      </a:accent6>
      <a:hlink>
        <a:srgbClr val="FF004E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