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Titillium Web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TitilliumWeb-regular.fntdata"/><Relationship Id="rId21" Type="http://schemas.openxmlformats.org/officeDocument/2006/relationships/slide" Target="slides/slide17.xml"/><Relationship Id="rId24" Type="http://schemas.openxmlformats.org/officeDocument/2006/relationships/font" Target="fonts/TitilliumWeb-italic.fntdata"/><Relationship Id="rId23" Type="http://schemas.openxmlformats.org/officeDocument/2006/relationships/font" Target="fonts/TitilliumWeb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TitilliumWeb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633300" y="4285675"/>
            <a:ext cx="80535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59" name="Google Shape;59;p11"/>
          <p:cNvSpPr/>
          <p:nvPr/>
        </p:nvSpPr>
        <p:spPr>
          <a:xfrm>
            <a:off x="579000" y="44679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579000" y="1722000"/>
            <a:ext cx="54300" cy="136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26350" y="2763850"/>
            <a:ext cx="76320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/>
        </p:txBody>
      </p:sp>
      <p:sp>
        <p:nvSpPr>
          <p:cNvPr id="22" name="Google Shape;22;p4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-9750"/>
            <a:ext cx="7726800" cy="51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261050" y="1058150"/>
            <a:ext cx="5404500" cy="27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i="1" sz="3000">
                <a:solidFill>
                  <a:srgbClr val="FFFFFF"/>
                </a:solidFill>
              </a:defRPr>
            </a:lvl1pPr>
            <a:lvl2pPr indent="-4191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i="1" sz="3000">
                <a:solidFill>
                  <a:srgbClr val="FFFFFF"/>
                </a:solidFill>
              </a:defRPr>
            </a:lvl2pPr>
            <a:lvl3pPr indent="-4191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▸"/>
              <a:defRPr i="1" sz="3000">
                <a:solidFill>
                  <a:srgbClr val="FFFFFF"/>
                </a:solidFill>
              </a:defRPr>
            </a:lvl3pPr>
            <a:lvl4pPr indent="-4191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4pPr>
            <a:lvl5pPr indent="-4191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5pPr>
            <a:lvl6pPr indent="-4191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6pPr>
            <a:lvl7pPr indent="-4191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7pPr>
            <a:lvl8pPr indent="-4191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8pPr>
            <a:lvl9pPr indent="-4191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/>
        </p:nvSpPr>
        <p:spPr>
          <a:xfrm>
            <a:off x="439873" y="74234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s-ES" sz="9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1" i="0" sz="9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half">
  <p:cSld name="TITLE_ONLY_1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4578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Google Shape;33;p6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color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9" name="Google Shape;39;p7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844425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321728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45" name="Google Shape;45;p8"/>
          <p:cNvSpPr txBox="1"/>
          <p:nvPr>
            <p:ph idx="3" type="body"/>
          </p:nvPr>
        </p:nvSpPr>
        <p:spPr>
          <a:xfrm>
            <a:off x="559014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46" name="Google Shape;46;p8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1" name="Google Shape;51;p9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TITLE_ONLY_1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>
            <a:off x="0" y="0"/>
            <a:ext cx="2292000" cy="51435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ctrTitle"/>
          </p:nvPr>
        </p:nvSpPr>
        <p:spPr>
          <a:xfrm>
            <a:off x="685799" y="1946799"/>
            <a:ext cx="8458201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s-ES" sz="5200">
                <a:latin typeface="Times New Roman"/>
                <a:ea typeface="Times New Roman"/>
                <a:cs typeface="Times New Roman"/>
                <a:sym typeface="Times New Roman"/>
              </a:rPr>
              <a:t>Tipos de amor en la literatura</a:t>
            </a:r>
            <a:endParaRPr sz="5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2"/>
          <p:cNvSpPr txBox="1"/>
          <p:nvPr/>
        </p:nvSpPr>
        <p:spPr>
          <a:xfrm>
            <a:off x="166254" y="3345873"/>
            <a:ext cx="68579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Objetivo: Comprender e interpretar las características del amor cortés, trágico y filial.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s-ES" sz="7200"/>
              <a:t>Amor filial</a:t>
            </a:r>
            <a:endParaRPr sz="7200"/>
          </a:p>
        </p:txBody>
      </p:sp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734257" y="473621"/>
            <a:ext cx="6801280" cy="40653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El amor filial es el amor que tienen los padres a los hijos o los hijos a los padres. Un amor más “de familia”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 Este tipo de amor se presenta en la literatura para plasmar el sentimiento existente entre los miembros de una familia, bien sea entre hermanos, entre padres e hijos o viceversa.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No guarda ningún sentido de índole sexual; simplemente representa los fuertes nexos que unen a las personas por medio de la sangre.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269531" y="209851"/>
            <a:ext cx="6241437" cy="49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b="1" i="0" lang="es-ES" sz="1650" u="sng">
                <a:latin typeface="Times New Roman"/>
                <a:ea typeface="Times New Roman"/>
                <a:cs typeface="Times New Roman"/>
                <a:sym typeface="Times New Roman"/>
              </a:rPr>
              <a:t>Dulzura</a:t>
            </a:r>
            <a:endParaRPr/>
          </a:p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b="1" i="0" sz="16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Madrecita mía,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madrecita tierna,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déjame decirte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dulzuras extremas.</a:t>
            </a:r>
            <a:endParaRPr/>
          </a:p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Es tuyo mi cuerpo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que juntaste en ramo;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deja revolverlo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sobre tu regazo.</a:t>
            </a:r>
            <a:endParaRPr/>
          </a:p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Juega tú a ser hoja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y yo a ser rocío: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y en tus brazos locos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tenme suspendido.</a:t>
            </a:r>
            <a:endParaRPr/>
          </a:p>
          <a:p>
            <a:pPr indent="0" lvl="0" marL="3810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Madrecita mía,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todito mi mundo,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déjame decirte</a:t>
            </a:r>
            <a:b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es-ES" sz="1650">
                <a:latin typeface="Times New Roman"/>
                <a:ea typeface="Times New Roman"/>
                <a:cs typeface="Times New Roman"/>
                <a:sym typeface="Times New Roman"/>
              </a:rPr>
              <a:t>los cariños sumos.</a:t>
            </a:r>
            <a:endParaRPr/>
          </a:p>
          <a:p>
            <a:pPr indent="0" lvl="0" marL="38100" rtl="0" algn="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375">
                <a:latin typeface="Times New Roman"/>
                <a:ea typeface="Times New Roman"/>
                <a:cs typeface="Times New Roman"/>
                <a:sym typeface="Times New Roman"/>
              </a:rPr>
              <a:t>Gabriela Mistral</a:t>
            </a:r>
            <a:endParaRPr i="0" sz="1375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2695258" y="-22034"/>
            <a:ext cx="3650458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</a:pPr>
            <a:r>
              <a:rPr lang="es-ES"/>
              <a:t>Ejemplos en </a:t>
            </a:r>
            <a:r>
              <a:rPr lang="es-ES">
                <a:solidFill>
                  <a:schemeClr val="accent1"/>
                </a:solidFill>
              </a:rPr>
              <a:t>la música</a:t>
            </a:r>
            <a:br>
              <a:rPr lang="es-ES">
                <a:solidFill>
                  <a:schemeClr val="accent1"/>
                </a:solidFill>
              </a:rPr>
            </a:br>
            <a:endParaRPr>
              <a:solidFill>
                <a:schemeClr val="accent1"/>
              </a:solidFill>
            </a:endParaRPr>
          </a:p>
        </p:txBody>
      </p:sp>
      <p:sp>
        <p:nvSpPr>
          <p:cNvPr id="146" name="Google Shape;146;p2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7" name="Google Shape;147;p24"/>
          <p:cNvSpPr txBox="1"/>
          <p:nvPr/>
        </p:nvSpPr>
        <p:spPr>
          <a:xfrm>
            <a:off x="572574" y="595225"/>
            <a:ext cx="3947913" cy="418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Amor de madre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Aunque me cueste hablar, si me enojo yo sé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Hoy te pido perdón porque mi corazón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Enlazado por ti florece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Enlazado por ti florece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Ma', no sé cómo callar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Sé que a ti te gusta hablar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en ciertos casos no pensamos igual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Ma', yo te escuche palpitar, tú me enseñaste a luchar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 voz es fuerte, ahora puedo gritar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caigo, tú estarás mil veces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es que tú me fortaleces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 soy tu mejor espejo</a:t>
            </a:r>
            <a:b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Amor de madre, incomparable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Denise Rosenthal (2020)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4807021" y="595225"/>
            <a:ext cx="3947913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una pala y un sombrero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Ojalá que cuando mires a tu alrededor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notes que la vida se te fue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 a la hora de tu hora, no me dejen ver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paso de los años en tu piel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ojalá que en el momento del adiós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 recuerdes como te recuerdo yo, uh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distancia nos distrajo, hasta que me enteré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 tu carta, que no hay nada más que hacer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cigarro siempre gana y esta vez también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te culpes, yo he tomado el mismo tren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ojalá que donde vayas estés bien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 la puerta que te toque lo sabré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¿Quién más que tú?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una pala y un sombrero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Abre la tierra, sin arado y sin tractor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¿Quién más que tú?, trabaja en año nuevo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¿Quién más que tú? merece el cielo</a:t>
            </a:r>
            <a:b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sembrarlo entero</a:t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Gervasio (1989)</a:t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24"/>
          <p:cNvPicPr preferRelativeResize="0"/>
          <p:nvPr/>
        </p:nvPicPr>
        <p:blipFill rotWithShape="1">
          <a:blip r:embed="rId3">
            <a:alphaModFix/>
          </a:blip>
          <a:srcRect b="0" l="0" r="0" t="8906"/>
          <a:stretch/>
        </p:blipFill>
        <p:spPr>
          <a:xfrm>
            <a:off x="116877" y="98193"/>
            <a:ext cx="1366728" cy="308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 b="0" l="2478" r="0" t="0"/>
          <a:stretch/>
        </p:blipFill>
        <p:spPr>
          <a:xfrm>
            <a:off x="7519331" y="49880"/>
            <a:ext cx="1509953" cy="356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799488" y="284849"/>
            <a:ext cx="7955446" cy="32252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</a:pPr>
            <a: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  <a:t>De acuerdo a los tipos de amor vistos en esta clase ¿Cuál es el mas común en las películas o series actuales?</a:t>
            </a: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  <a:t>¿Cómo ha cambiado la visión del amor cortés y filial a través de la historia?</a:t>
            </a:r>
            <a:br>
              <a:rPr lang="es-ES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/>
            </a:br>
            <a:endParaRPr/>
          </a:p>
        </p:txBody>
      </p:sp>
      <p:sp>
        <p:nvSpPr>
          <p:cNvPr id="156" name="Google Shape;156;p2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</a:pPr>
            <a:r>
              <a:rPr lang="es-ES"/>
              <a:t>Estrategias de lectura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/>
              <a:t>Reconocer ideas principales</a:t>
            </a:r>
            <a:endParaRPr/>
          </a:p>
        </p:txBody>
      </p:sp>
      <p:sp>
        <p:nvSpPr>
          <p:cNvPr id="167" name="Google Shape;167;p27"/>
          <p:cNvSpPr txBox="1"/>
          <p:nvPr>
            <p:ph idx="1" type="body"/>
          </p:nvPr>
        </p:nvSpPr>
        <p:spPr>
          <a:xfrm>
            <a:off x="927552" y="1357725"/>
            <a:ext cx="6585952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¿Qué es una idea principal?</a:t>
            </a:r>
            <a:endParaRPr/>
          </a:p>
          <a:p>
            <a:pPr indent="-342900" lvl="2" marL="914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tillium Web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Un texto, cualquiera sea su tipo –novela, articulo periodístico, ensayo, opinión, etc.- siempre se desarrolla en torno a un </a:t>
            </a:r>
            <a:r>
              <a:rPr b="1" lang="es-ES">
                <a:latin typeface="Times New Roman"/>
                <a:ea typeface="Times New Roman"/>
                <a:cs typeface="Times New Roman"/>
                <a:sym typeface="Times New Roman"/>
              </a:rPr>
              <a:t>tema central</a:t>
            </a: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, el cual tiene una idea principal, cuya función es decir </a:t>
            </a:r>
            <a:r>
              <a:rPr b="1" lang="es-ES">
                <a:latin typeface="Times New Roman"/>
                <a:ea typeface="Times New Roman"/>
                <a:cs typeface="Times New Roman"/>
                <a:sym typeface="Times New Roman"/>
              </a:rPr>
              <a:t>lo mas importante de ese tema.</a:t>
            </a:r>
            <a:endParaRPr/>
          </a:p>
          <a:p>
            <a:pPr indent="0" lvl="2" marL="5715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s-E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tillium Web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La idea principal se encuentra, generalmente, en la primera oración de un texto o párrafo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Un buen titulo resume la idea principal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s-E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Recuerda:</a:t>
            </a:r>
            <a:r>
              <a:rPr b="1" lang="es-E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la idea principal afirma lo mas importante, lo mas preciso</a:t>
            </a:r>
            <a:endParaRPr/>
          </a:p>
        </p:txBody>
      </p:sp>
      <p:sp>
        <p:nvSpPr>
          <p:cNvPr id="168" name="Google Shape;168;p2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/>
              <a:t>Ideas secundarias</a:t>
            </a:r>
            <a:endParaRPr/>
          </a:p>
        </p:txBody>
      </p:sp>
      <p:sp>
        <p:nvSpPr>
          <p:cNvPr id="174" name="Google Shape;174;p28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 </a:t>
            </a: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Las ideas secundarias expresan detalles o aspectos derivados del tema principal. A menudo, estas ideas sirven para ampliar, demostrar o ejemplificar una idea principal.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Dependen de la idea principal, no tienen autonomía por si solas.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s-ES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*Recuerda:</a:t>
            </a: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 Para un mayor apoyo visual, las ideas principales y secundarias las puedes subrayar con diferentes colores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s-ES" sz="7200"/>
              <a:t>Amor cortés </a:t>
            </a:r>
            <a:endParaRPr sz="7200"/>
          </a:p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821622" y="224075"/>
            <a:ext cx="6691881" cy="43148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1600">
                <a:latin typeface="Times New Roman"/>
                <a:ea typeface="Times New Roman"/>
                <a:cs typeface="Times New Roman"/>
                <a:sym typeface="Times New Roman"/>
              </a:rPr>
              <a:t>Esta visión de amor nace en la Edad Media (época feudal) y se centra en el caballero que corteja a la persona amada, la veneraba y luchaba sus batallas por ella y por Dios.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29303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1600">
                <a:solidFill>
                  <a:srgbClr val="2930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Posee un carácter prohibido (se idealiza) y patriarcal (responde a los códigos de caballerosidad y de dama delicada).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29303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1600">
                <a:solidFill>
                  <a:srgbClr val="2930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mujer se percibe como un ser superior al cual se le rinde culto.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29303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1600">
                <a:solidFill>
                  <a:srgbClr val="2930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amor puede ser no correspondido y no responde a parámetros sociales, ante lo cual, es muy común la presencia de amantes y amores prohibidos.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29303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1600">
                <a:solidFill>
                  <a:srgbClr val="2930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lo largo de la literatura, este amor se ha mantenido, pero con características distintas.  No obstante, la mujer sigue siendo para el hombre el centro de su vida.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1030868" y="-141373"/>
            <a:ext cx="6908447" cy="52848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b="1" i="0" lang="es-ES" sz="1600">
                <a:latin typeface="Times New Roman"/>
                <a:ea typeface="Times New Roman"/>
                <a:cs typeface="Times New Roman"/>
                <a:sym typeface="Times New Roman"/>
              </a:rPr>
              <a:t>DE AMOR, QUE ME HA ROBADO </a:t>
            </a:r>
            <a:r>
              <a:rPr i="0" lang="es-ES" sz="1400">
                <a:latin typeface="Times New Roman"/>
                <a:ea typeface="Times New Roman"/>
                <a:cs typeface="Times New Roman"/>
                <a:sym typeface="Times New Roman"/>
              </a:rPr>
              <a:t>(fragmentos) 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De Amor, que me ha robado, lo sé,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y que no me quiere retener,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me quejo, aunque le permitiré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tratarme conforme a su placer,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si bien soy capaz de precaver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el lamentarme, y diré por qué: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a quienes le fallan observé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frecuentemente alegres volver,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y yo fallo, por mi buena fe.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Si alza Amor su ley, que yo ensalcé,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y a sus enemigos quiere vencer,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lógico es, y así lo creeré,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que a los suyos no deje caer;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yo, que no puedo retroceder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frente a aquella a la que me até,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mi corazón, que es suyo, le enviaré,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y aunque de nada le pueda valer,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lo que le debo le devolveré.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Señora, vuestro vasallo soy,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decidme, con gusto ¿me aprobaréis?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No sé, pues conociéndoos voy,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si os molesta: esclavo me tenéis.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Y puesto que ya no me queréis,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a pesar de todo, vuestro soy;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si de alguno debéis tener hoy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piedad, bueno es que me soportéis,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 que a servirle a otra presto no estoy. </a:t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más dulce para probar.</a:t>
            </a:r>
            <a:endParaRPr/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50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i="0" lang="es-ES" sz="1400">
                <a:latin typeface="Times New Roman"/>
                <a:ea typeface="Times New Roman"/>
                <a:cs typeface="Times New Roman"/>
                <a:sym typeface="Times New Roman"/>
              </a:rPr>
              <a:t>Chrétien de Troyes</a:t>
            </a:r>
            <a:endParaRPr i="0"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853369" y="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</a:pPr>
            <a:r>
              <a:rPr lang="es-ES"/>
              <a:t>Ejemplo en </a:t>
            </a:r>
            <a:r>
              <a:rPr lang="es-ES">
                <a:solidFill>
                  <a:schemeClr val="accent1"/>
                </a:solidFill>
              </a:rPr>
              <a:t>la música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110169" y="201205"/>
            <a:ext cx="4494882" cy="49422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1" i="0" lang="es-ES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Amantes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lo nuestro no esta bien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querer uno se enamora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contigo yo la paso bien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Así sea por un par de horas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Somos amantes, inocentes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lo que estamos sintiendo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Tengamos un secreto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que nadie sepa de eso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hace más interesante, lo sé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Apaga el celular que nadie nos moleste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Donde nadie nos encuentre voy a llevarte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Amantes, aunque pertenecemos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camas diferentes, aunque juzgue la gente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Somos amantes, aunque pertenecemos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camas diferentes, ya no importa la gente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Quienes son ellos para juzgar, lo de nosotros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Sé que suena un poco loco, pero contigo la paso bien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me preguntan, por qué lo hice</a:t>
            </a:r>
            <a:b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lleno mis tardes grises y al corazón quien lo contradice</a:t>
            </a:r>
            <a:endParaRPr/>
          </a:p>
          <a:p>
            <a:pPr indent="-342900" lvl="0" marL="4572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</a:pPr>
            <a:r>
              <a:rPr b="0" i="0" lang="es-E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Greeicy &amp; Mike Bahía (2017)</a:t>
            </a:r>
            <a:endParaRPr/>
          </a:p>
          <a:p>
            <a:pPr indent="-228600" lvl="0" marL="4572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4649118" y="331571"/>
            <a:ext cx="4494882" cy="49422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1" i="0" lang="es-E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 príncipe 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tú supieras que me pasa cada vez que te veo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Quisiera confesarte lo que siento y no me atrevo 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 emociones me dominan cada vez que te veo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 veo cerca y la misma vez te siento tan lejos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tú sintieras lo mismo que yo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Estuvieras aquí conmigo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Fueras mi novia y yo tu príncipe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 mas allá que un amigo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tú sintieras lo mismo que yo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Estuvieras aquí conmigo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Fueras mi novia y yo tu príncipe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Oye me muero por estar contigo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Como es que yo pueda hacerle pa' decirle que este hombre se muere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 tenerla a ella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Quiere y a la vez no puede contenerse y eso a mi</a:t>
            </a:r>
            <a:b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Como duele ya</a:t>
            </a:r>
            <a:endParaRPr/>
          </a:p>
          <a:p>
            <a:pPr indent="0" lvl="0" marL="1143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rPr b="0" i="0" lang="es-E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Daddy Yankee (2004)</a:t>
            </a:r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4042"/>
            <a:ext cx="1399054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 rotWithShape="1">
          <a:blip r:embed="rId4">
            <a:alphaModFix/>
          </a:blip>
          <a:srcRect b="0" l="3837" r="0" t="0"/>
          <a:stretch/>
        </p:blipFill>
        <p:spPr>
          <a:xfrm>
            <a:off x="7558326" y="44042"/>
            <a:ext cx="1470958" cy="369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s-ES" sz="7200"/>
              <a:t>Amor trágico</a:t>
            </a:r>
            <a:endParaRPr sz="7200"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855056" y="565600"/>
            <a:ext cx="7121155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 Es uno de los tipos de amor más utilizados en las creaciones literarias, pues se describen relaciones fatídicas marcadas por el dolor y el sufrimiento.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Normalmente terminan en muerte y desolación de los protagonistas. En algunos casos, también de sus familias  cercanos.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Quizá lo más lamentable de este tipo de amores es el hecho de que los protagonistas no pueden escapar, se entregan a fuerzas superiores que los ata para encontrarse y acabar destruidos.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Se tiene la idea de que el dolor es recurrente, no se sale de un sufrimiento cuando se está entrando en otro.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1261050" y="1312146"/>
            <a:ext cx="5921948" cy="35799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Times New Roman"/>
              <a:buChar char="-"/>
            </a:pPr>
            <a:r>
              <a:rPr i="0" lang="es-ES" sz="2325">
                <a:latin typeface="Times New Roman"/>
                <a:ea typeface="Times New Roman"/>
                <a:cs typeface="Times New Roman"/>
                <a:sym typeface="Times New Roman"/>
              </a:rPr>
              <a:t>Julieta: Pregunta quién es.-Si ya tiene esposa, la tumba sería mi lecho de bodas. </a:t>
            </a:r>
            <a:endParaRPr i="0" sz="232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Times New Roman"/>
              <a:buChar char="-"/>
            </a:pPr>
            <a:r>
              <a:rPr i="0" lang="es-ES" sz="2325">
                <a:latin typeface="Times New Roman"/>
                <a:ea typeface="Times New Roman"/>
                <a:cs typeface="Times New Roman"/>
                <a:sym typeface="Times New Roman"/>
              </a:rPr>
              <a:t>Ama:  Se llama Romeo y es un Montesco: el único hijo de tu gran enemigo.</a:t>
            </a:r>
            <a:endParaRPr/>
          </a:p>
          <a:p>
            <a:pPr indent="-419100" lvl="0" marL="4572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Times New Roman"/>
              <a:buChar char="-"/>
            </a:pPr>
            <a:r>
              <a:rPr i="0" lang="es-ES" sz="2325">
                <a:latin typeface="Times New Roman"/>
                <a:ea typeface="Times New Roman"/>
                <a:cs typeface="Times New Roman"/>
                <a:sym typeface="Times New Roman"/>
              </a:rPr>
              <a:t>Julieta:  ¡Mi amor ha nacido de mi único odio! Muy pronto le he visto y tarde le conozco. Fatal nacimiento de amor habrá sido si tengo que amar al peor enemigo.</a:t>
            </a:r>
            <a:endParaRPr/>
          </a:p>
          <a:p>
            <a:pPr indent="0" lvl="0" marL="381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i="0" sz="232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rtl="0" algn="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i="0" lang="es-ES" sz="1627">
                <a:latin typeface="Times New Roman"/>
                <a:ea typeface="Times New Roman"/>
                <a:cs typeface="Times New Roman"/>
                <a:sym typeface="Times New Roman"/>
              </a:rPr>
              <a:t>William Shakespeare</a:t>
            </a:r>
            <a:endParaRPr/>
          </a:p>
          <a:p>
            <a:pPr indent="-228600" lvl="0" marL="4572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Titillium Web"/>
              <a:buNone/>
            </a:pPr>
            <a:r>
              <a:t/>
            </a:r>
            <a:endParaRPr i="0" sz="2325"/>
          </a:p>
          <a:p>
            <a:pPr indent="-228600" lvl="0" marL="4572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Titillium Web"/>
              <a:buNone/>
            </a:pPr>
            <a:r>
              <a:t/>
            </a:r>
            <a:endParaRPr sz="2325"/>
          </a:p>
        </p:txBody>
      </p:sp>
      <p:sp>
        <p:nvSpPr>
          <p:cNvPr id="113" name="Google Shape;113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4" name="Google Shape;114;p19"/>
          <p:cNvSpPr txBox="1"/>
          <p:nvPr>
            <p:ph idx="4294967295" type="title"/>
          </p:nvPr>
        </p:nvSpPr>
        <p:spPr>
          <a:xfrm>
            <a:off x="994636" y="112765"/>
            <a:ext cx="3227388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</a:pPr>
            <a:r>
              <a:rPr lang="es-E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Fragmento de “Romeo y Julieta”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954594" y="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</a:pPr>
            <a:r>
              <a:rPr lang="es-ES"/>
              <a:t>Ejemplos en el cine</a:t>
            </a:r>
            <a:br>
              <a:rPr lang="es-ES"/>
            </a:br>
            <a:endParaRPr/>
          </a:p>
        </p:txBody>
      </p:sp>
      <p:sp>
        <p:nvSpPr>
          <p:cNvPr id="120" name="Google Shape;120;p2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8720" y="694526"/>
            <a:ext cx="2758547" cy="425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99114" y="249132"/>
            <a:ext cx="3283025" cy="4697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5AB1C9"/>
      </a:accent3>
      <a:accent4>
        <a:srgbClr val="66B368"/>
      </a:accent4>
      <a:accent5>
        <a:srgbClr val="EFAB00"/>
      </a:accent5>
      <a:accent6>
        <a:srgbClr val="E5804B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