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Titillium Web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TitilliumWeb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TitilliumWeb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TitilliumWeb-bold.fntdata"/><Relationship Id="rId6" Type="http://schemas.openxmlformats.org/officeDocument/2006/relationships/slide" Target="slides/slide2.xml"/><Relationship Id="rId18" Type="http://schemas.openxmlformats.org/officeDocument/2006/relationships/font" Target="fonts/TitilliumWeb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rgbClr val="FF0040">
              <a:alpha val="81568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579000" y="1920450"/>
            <a:ext cx="54300" cy="119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915625"/>
            <a:ext cx="5412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half">
  <p:cSld name="TITLE_ONLY_1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/>
          <p:nvPr/>
        </p:nvSpPr>
        <p:spPr>
          <a:xfrm>
            <a:off x="0" y="0"/>
            <a:ext cx="4578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1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1" name="Google Shape;61;p11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1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rgbClr val="FF00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TITLE_ONLY_1_1_1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/>
          <p:nvPr/>
        </p:nvSpPr>
        <p:spPr>
          <a:xfrm>
            <a:off x="0" y="0"/>
            <a:ext cx="2292000" cy="5143500"/>
          </a:xfrm>
          <a:prstGeom prst="rect">
            <a:avLst/>
          </a:prstGeom>
          <a:solidFill>
            <a:srgbClr val="FF0040">
              <a:alpha val="81568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633300" y="4285675"/>
            <a:ext cx="80535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69" name="Google Shape;69;p13"/>
          <p:cNvSpPr/>
          <p:nvPr/>
        </p:nvSpPr>
        <p:spPr>
          <a:xfrm>
            <a:off x="579000" y="44679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844425" y="1586325"/>
            <a:ext cx="59715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/>
        </p:txBody>
      </p:sp>
      <p:sp>
        <p:nvSpPr>
          <p:cNvPr id="16" name="Google Shape;16;p3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844425" y="1584700"/>
            <a:ext cx="3267300" cy="32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4308498" y="1584700"/>
            <a:ext cx="3267300" cy="32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/>
        </p:txBody>
      </p:sp>
      <p:sp>
        <p:nvSpPr>
          <p:cNvPr id="23" name="Google Shape;23;p4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color">
  <p:cSld name="TITLE_ONLY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9" name="Google Shape;29;p5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">
  <p:cSld name="BLANK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9144000" cy="259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>
            <a:off x="0" y="-9750"/>
            <a:ext cx="7726800" cy="516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1261050" y="1058150"/>
            <a:ext cx="5404500" cy="27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i="1" sz="3000">
                <a:solidFill>
                  <a:srgbClr val="FFFFFF"/>
                </a:solidFill>
              </a:defRPr>
            </a:lvl1pPr>
            <a:lvl2pPr indent="-4191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i="1" sz="3000">
                <a:solidFill>
                  <a:srgbClr val="FFFFFF"/>
                </a:solidFill>
              </a:defRPr>
            </a:lvl2pPr>
            <a:lvl3pPr indent="-4191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▸"/>
              <a:defRPr i="1" sz="3000">
                <a:solidFill>
                  <a:srgbClr val="FFFFFF"/>
                </a:solidFill>
              </a:defRPr>
            </a:lvl3pPr>
            <a:lvl4pPr indent="-4191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4pPr>
            <a:lvl5pPr indent="-4191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5pPr>
            <a:lvl6pPr indent="-4191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6pPr>
            <a:lvl7pPr indent="-4191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7pPr>
            <a:lvl8pPr indent="-4191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8pPr>
            <a:lvl9pPr indent="-4191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37" name="Google Shape;37;p7"/>
          <p:cNvSpPr txBox="1"/>
          <p:nvPr/>
        </p:nvSpPr>
        <p:spPr>
          <a:xfrm>
            <a:off x="439873" y="742344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s-ES" sz="9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1" i="0" sz="9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8"/>
          <p:cNvSpPr/>
          <p:nvPr/>
        </p:nvSpPr>
        <p:spPr>
          <a:xfrm>
            <a:off x="579000" y="1722000"/>
            <a:ext cx="54300" cy="136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8"/>
          <p:cNvSpPr txBox="1"/>
          <p:nvPr>
            <p:ph type="ctrTitle"/>
          </p:nvPr>
        </p:nvSpPr>
        <p:spPr>
          <a:xfrm>
            <a:off x="826350" y="1519225"/>
            <a:ext cx="4638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idx="1" type="subTitle"/>
          </p:nvPr>
        </p:nvSpPr>
        <p:spPr>
          <a:xfrm>
            <a:off x="826350" y="2763850"/>
            <a:ext cx="76320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" type="body"/>
          </p:nvPr>
        </p:nvSpPr>
        <p:spPr>
          <a:xfrm>
            <a:off x="844425" y="1610450"/>
            <a:ext cx="2257200" cy="3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3217286" y="1610450"/>
            <a:ext cx="2257200" cy="3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/>
        </p:txBody>
      </p:sp>
      <p:sp>
        <p:nvSpPr>
          <p:cNvPr id="49" name="Google Shape;49;p9"/>
          <p:cNvSpPr txBox="1"/>
          <p:nvPr>
            <p:ph idx="3" type="body"/>
          </p:nvPr>
        </p:nvSpPr>
        <p:spPr>
          <a:xfrm>
            <a:off x="5590146" y="1610450"/>
            <a:ext cx="2257200" cy="3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/>
        </p:txBody>
      </p:sp>
      <p:sp>
        <p:nvSpPr>
          <p:cNvPr id="50" name="Google Shape;50;p9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5" name="Google Shape;55;p10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3798" y="1586325"/>
            <a:ext cx="60921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▫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▸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1.jpg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ctrTitle"/>
          </p:nvPr>
        </p:nvSpPr>
        <p:spPr>
          <a:xfrm>
            <a:off x="685799" y="1946799"/>
            <a:ext cx="8458201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s-ES" sz="5200">
                <a:latin typeface="Times New Roman"/>
                <a:ea typeface="Times New Roman"/>
                <a:cs typeface="Times New Roman"/>
                <a:sym typeface="Times New Roman"/>
              </a:rPr>
              <a:t>El amor como tema literario</a:t>
            </a:r>
            <a:endParaRPr sz="5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166254" y="3345873"/>
            <a:ext cx="63305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Objetivo: Conocer y comprender características del amor como tema literario.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idx="1" type="body"/>
          </p:nvPr>
        </p:nvSpPr>
        <p:spPr>
          <a:xfrm>
            <a:off x="624572" y="-196799"/>
            <a:ext cx="6380018" cy="534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2400">
                <a:latin typeface="Times New Roman"/>
                <a:ea typeface="Times New Roman"/>
                <a:cs typeface="Times New Roman"/>
                <a:sym typeface="Times New Roman"/>
              </a:rPr>
              <a:t>Despecho</a:t>
            </a:r>
            <a:endParaRPr/>
          </a:p>
          <a:p>
            <a:pPr indent="0" lvl="0" marL="3810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200">
                <a:latin typeface="Times New Roman"/>
                <a:ea typeface="Times New Roman"/>
                <a:cs typeface="Times New Roman"/>
                <a:sym typeface="Times New Roman"/>
              </a:rPr>
              <a:t>Juana de Ibarbourou (1892- 1979)</a:t>
            </a:r>
            <a:endParaRPr/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¡Ah, que estoy cansada! Me he reído tanto,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Tanto, que a mis ojos ha asomado el llanto;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Tanto, que este rictus que contrae mi boca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Es un rastro extraño de mi risa loca.</a:t>
            </a:r>
            <a:endParaRPr/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Tanto, que esta intensa palidez que tengo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(Como en los retratos de viejo abolengo)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Es por la fatiga de la loca risa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Que en todo mi cuerpo su sopor desliza.</a:t>
            </a:r>
            <a:endParaRPr/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¡Ah, que estoy cansada! Déjame que duerma;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Pues, como la angustia, la alegría enferma.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¡Qué rara ocurrencia decir que estoy triste!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¿Cuándo más alegre que ahora me viste?</a:t>
            </a:r>
            <a:endParaRPr/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¡Mentira! No tengo ni dudas, ni celos,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Ni inquietud, ni angustias, ni penas, ni anhelos,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Si brilla en mis ojos la humedad del llanto,</a:t>
            </a:r>
            <a:b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Es por el esfuerzo de reírme tanto…</a:t>
            </a:r>
            <a:endParaRPr/>
          </a:p>
          <a:p>
            <a:pPr indent="0" lvl="0" marL="3810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b="1" lang="es-ES" sz="1200">
                <a:latin typeface="Times New Roman"/>
                <a:ea typeface="Times New Roman"/>
                <a:cs typeface="Times New Roman"/>
                <a:sym typeface="Times New Roman"/>
              </a:rPr>
              <a:t>“Las lenguas de diamante” (1918)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i="0"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2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idx="1" type="body"/>
          </p:nvPr>
        </p:nvSpPr>
        <p:spPr>
          <a:xfrm>
            <a:off x="267992" y="-9832"/>
            <a:ext cx="6490568" cy="5143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El amor no duele</a:t>
            </a:r>
            <a:endParaRPr/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i="0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Tú nunca serás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Ni la mitad de mi verdad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No sabes ni has sabido amar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Yo me equivoqué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Al creer que te podía cambiar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Por suerte nunca volverás</a:t>
            </a:r>
            <a:endParaRPr/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Porque el amor no duele, el amor no duele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Amor no duele, el amor no duele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Amor no duele, el amor no duele</a:t>
            </a:r>
            <a:endParaRPr/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Tu amor fue violento, rompiste mis pétalos uno a uno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Vivía desde el miedo azul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Corriendo para no existir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Tan diminuta como una hormiguita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Me hiciste sentir que yo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No tenía mejor opción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Que tu falta de reflexión</a:t>
            </a:r>
            <a:endParaRPr/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Soy dueña de mi vida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De ahora en adelante no se me olvida</a:t>
            </a:r>
            <a:b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Soy dueña de mi vida…</a:t>
            </a:r>
            <a:endParaRPr/>
          </a:p>
          <a:p>
            <a:pPr indent="0" lvl="0" marL="3810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300">
                <a:latin typeface="Times New Roman"/>
                <a:ea typeface="Times New Roman"/>
                <a:cs typeface="Times New Roman"/>
                <a:sym typeface="Times New Roman"/>
              </a:rPr>
              <a:t>Denise Rosenthal (2019)</a:t>
            </a:r>
            <a:endParaRPr i="0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2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158" name="Google Shape;158;p24"/>
          <p:cNvPicPr preferRelativeResize="0"/>
          <p:nvPr/>
        </p:nvPicPr>
        <p:blipFill rotWithShape="1">
          <a:blip r:embed="rId3">
            <a:alphaModFix/>
          </a:blip>
          <a:srcRect b="0" l="3115" r="0" t="8837"/>
          <a:stretch/>
        </p:blipFill>
        <p:spPr>
          <a:xfrm rot="5400000">
            <a:off x="7084747" y="4013251"/>
            <a:ext cx="1728869" cy="3615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type="title"/>
          </p:nvPr>
        </p:nvSpPr>
        <p:spPr>
          <a:xfrm>
            <a:off x="799488" y="284849"/>
            <a:ext cx="7955446" cy="32252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</a:pPr>
            <a: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  <a:t>¿Qué podemos decir de la visiones de amor presente en los poemas y canciones?</a:t>
            </a:r>
            <a:b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  <a:t>¿Qué tipo de visión sobre el amor se refleja en las canciones de la actualidad?</a:t>
            </a:r>
            <a:b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  <a:t>¿Cómo ha cambiado la visión del amor a través de la historia?</a:t>
            </a:r>
            <a:b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s-ES" sz="2800"/>
            </a:br>
            <a:endParaRPr/>
          </a:p>
        </p:txBody>
      </p:sp>
      <p:sp>
        <p:nvSpPr>
          <p:cNvPr id="164" name="Google Shape;164;p2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/>
          <p:nvPr/>
        </p:nvSpPr>
        <p:spPr>
          <a:xfrm>
            <a:off x="537541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70" name="Google Shape;170;p26"/>
          <p:cNvSpPr txBox="1"/>
          <p:nvPr>
            <p:ph idx="4294967295" type="body"/>
          </p:nvPr>
        </p:nvSpPr>
        <p:spPr>
          <a:xfrm>
            <a:off x="844425" y="1436525"/>
            <a:ext cx="2984400" cy="3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Captura el código QR desde tu teléfono y construyamos nuestra lluvia de ideas sobre lo aprendido hoy.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26"/>
          <p:cNvSpPr/>
          <p:nvPr/>
        </p:nvSpPr>
        <p:spPr>
          <a:xfrm>
            <a:off x="5468725" y="839000"/>
            <a:ext cx="1888500" cy="335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s-ES" sz="1000" u="none" cap="none" strike="noStrike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PONER EL CÓDIGO CORRESPONDIENTE EXTRAIDO DEL PADLET</a:t>
            </a:r>
            <a:endParaRPr b="0" i="0" sz="1000" u="none" cap="none" strike="noStrike">
              <a:solidFill>
                <a:srgbClr val="9999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26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Lluvia de ideas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2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83" name="Google Shape;8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18" y="1598742"/>
            <a:ext cx="3214672" cy="3208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96916" y="1110458"/>
            <a:ext cx="2532368" cy="3697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9834" y="0"/>
            <a:ext cx="2525734" cy="3683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844425" y="412109"/>
            <a:ext cx="22722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Definición del amor</a:t>
            </a:r>
            <a:endParaRPr>
              <a:solidFill>
                <a:srgbClr val="FF004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6"/>
          <p:cNvSpPr txBox="1"/>
          <p:nvPr>
            <p:ph idx="2" type="body"/>
          </p:nvPr>
        </p:nvSpPr>
        <p:spPr>
          <a:xfrm>
            <a:off x="844425" y="1646250"/>
            <a:ext cx="3322200" cy="27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s-ES" sz="2000">
                <a:latin typeface="Times New Roman"/>
                <a:ea typeface="Times New Roman"/>
                <a:cs typeface="Times New Roman"/>
                <a:sym typeface="Times New Roman"/>
              </a:rPr>
              <a:t>1.- </a:t>
            </a:r>
            <a:r>
              <a:rPr lang="es-E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Sentimiento intenso del ser humano que, partiendo de su propia insuficiencia, necesita y busca el encuentro y unión con otro ser.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</p:txBody>
      </p:sp>
      <p:sp>
        <p:nvSpPr>
          <p:cNvPr id="92" name="Google Shape;92;p16"/>
          <p:cNvSpPr txBox="1"/>
          <p:nvPr>
            <p:ph idx="2" type="body"/>
          </p:nvPr>
        </p:nvSpPr>
        <p:spPr>
          <a:xfrm>
            <a:off x="4383077" y="1646250"/>
            <a:ext cx="3700200" cy="27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s-E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2.- Sentimiento hacia otra persona que naturalmente nos atrae y que, procurando reciprocidad en el deseo de unión, nos completa, alegra y da energía para convivir, comunicarnos y crear.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6"/>
          <p:cNvSpPr txBox="1"/>
          <p:nvPr>
            <p:ph idx="2" type="body"/>
          </p:nvPr>
        </p:nvSpPr>
        <p:spPr>
          <a:xfrm>
            <a:off x="844425" y="3810232"/>
            <a:ext cx="72390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FF004E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r>
              <a:rPr b="1" lang="es-ES" sz="1400">
                <a:solidFill>
                  <a:srgbClr val="FF00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Definiciones extraídas de</a:t>
            </a:r>
            <a:r>
              <a:rPr lang="es-ES" sz="1400">
                <a:solidFill>
                  <a:srgbClr val="FF00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Real Academia Española (RAE)</a:t>
            </a:r>
            <a:endParaRPr sz="1400">
              <a:solidFill>
                <a:srgbClr val="FF004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El tema del amor en la literatura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844425" y="1586325"/>
            <a:ext cx="59715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solidFill>
                  <a:srgbClr val="231F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Una de las propiedades de la literatura y de todas las formas de arte es registrar, a través de sus obras, las diferentes visiones que han existido en torno a un sentimiento o  una idea.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231F2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solidFill>
                  <a:srgbClr val="231F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Así encontramos uno de los temas más recurrentes en la Literatura: </a:t>
            </a:r>
            <a:r>
              <a:rPr b="1" i="1" lang="es-E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AMOR</a:t>
            </a:r>
            <a:r>
              <a:rPr b="1" i="1" lang="es-ES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i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solidFill>
                  <a:srgbClr val="231F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s-E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amor en la tradición literaria refleja de algún modo el tipo de sociedad según su cultura y periodo histórico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865206" y="858962"/>
            <a:ext cx="59715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solidFill>
                  <a:srgbClr val="231F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visión de amor cambia con el tiempo, por ende, encontramos múltiples formas de abordar dicho sentimiento.</a:t>
            </a:r>
            <a:endParaRPr>
              <a:solidFill>
                <a:srgbClr val="231F2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231F2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solidFill>
                  <a:srgbClr val="231F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amor es la fuente de diversos sentimientos y experiencias (alegría por estar con la persona amada, tristeza por sentir su pérdida, rabia, rencor, etc.)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231F2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solidFill>
                  <a:srgbClr val="231F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 ello, encontramos distintas visiones de abordar el amor a lo largo de la historia.</a:t>
            </a:r>
            <a:endParaRPr>
              <a:solidFill>
                <a:srgbClr val="231F2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El amor en algunas etapas de la historia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3" name="Google Shape;113;p19"/>
          <p:cNvCxnSpPr/>
          <p:nvPr/>
        </p:nvCxnSpPr>
        <p:spPr>
          <a:xfrm>
            <a:off x="67000" y="2447100"/>
            <a:ext cx="9130500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4" name="Google Shape;114;p19"/>
          <p:cNvSpPr/>
          <p:nvPr/>
        </p:nvSpPr>
        <p:spPr>
          <a:xfrm>
            <a:off x="955650" y="2337450"/>
            <a:ext cx="219300" cy="219300"/>
          </a:xfrm>
          <a:prstGeom prst="ellipse">
            <a:avLst/>
          </a:prstGeom>
          <a:solidFill>
            <a:srgbClr val="00000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9"/>
          <p:cNvSpPr/>
          <p:nvPr/>
        </p:nvSpPr>
        <p:spPr>
          <a:xfrm>
            <a:off x="4459753" y="2337450"/>
            <a:ext cx="219300" cy="219300"/>
          </a:xfrm>
          <a:prstGeom prst="ellipse">
            <a:avLst/>
          </a:prstGeom>
          <a:solidFill>
            <a:srgbClr val="00000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9"/>
          <p:cNvSpPr/>
          <p:nvPr/>
        </p:nvSpPr>
        <p:spPr>
          <a:xfrm>
            <a:off x="7467800" y="2337450"/>
            <a:ext cx="219300" cy="219300"/>
          </a:xfrm>
          <a:prstGeom prst="ellipse">
            <a:avLst/>
          </a:prstGeom>
          <a:solidFill>
            <a:srgbClr val="00000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364238" y="2527000"/>
            <a:ext cx="1652035" cy="4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Renacimiento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(S. XV- XVI)</a:t>
            </a:r>
            <a:endParaRPr b="1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3979003" y="2527000"/>
            <a:ext cx="1180800" cy="4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Barroco (S. XVII)</a:t>
            </a:r>
            <a:endParaRPr b="1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6821845" y="2556750"/>
            <a:ext cx="1690234" cy="4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Romanticismo (S. XVIII)</a:t>
            </a:r>
            <a:endParaRPr b="1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21" name="Google Shape;121;p19"/>
          <p:cNvSpPr/>
          <p:nvPr/>
        </p:nvSpPr>
        <p:spPr>
          <a:xfrm>
            <a:off x="955650" y="3276121"/>
            <a:ext cx="109650" cy="44782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9"/>
          <p:cNvSpPr/>
          <p:nvPr/>
        </p:nvSpPr>
        <p:spPr>
          <a:xfrm>
            <a:off x="4514578" y="3276121"/>
            <a:ext cx="109650" cy="44782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9"/>
          <p:cNvSpPr/>
          <p:nvPr/>
        </p:nvSpPr>
        <p:spPr>
          <a:xfrm>
            <a:off x="7571861" y="3253074"/>
            <a:ext cx="109650" cy="44782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12175" y="3833600"/>
            <a:ext cx="2595282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amor fue el concepto de un ideal; virtud y belleza eran el espejo de la mujer, una mujer idealizada.</a:t>
            </a:r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3025589" y="3724834"/>
            <a:ext cx="301214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amor se concibe como el tema principal. Está marcado por el pesimismo y las formas recargadas de expresión, siendo la única razón por la cual se vivía, incluso sin importar si este era mutuo.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6455861" y="3724834"/>
            <a:ext cx="2688139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idealiza el amor hasta el punto de considerar a la mujer como un ser que lleva a Dios, como un principio divino. Existe un interés por temas como la naturaleza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844425" y="624519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Visiones del amor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844425" y="1586325"/>
            <a:ext cx="59715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20"/>
              <a:buFont typeface="Noto Sans Symbols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El amor es una idea que cambia durante el transcurso del tiempo, sin embargo, el sentimiento mismo no cambia, sino que cambia la forma de interpretarlo y manifestarlo.</a:t>
            </a:r>
            <a:endParaRPr sz="200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 Por esto, a lo largo del tiempo podemos reconocer distintas </a:t>
            </a:r>
            <a:r>
              <a:rPr b="1" lang="es-ES" sz="20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visiones del amor</a:t>
            </a:r>
            <a:r>
              <a:rPr lang="es-ES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60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33" name="Google Shape;133;p2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idx="4294967295" type="ctrTitle"/>
          </p:nvPr>
        </p:nvSpPr>
        <p:spPr>
          <a:xfrm>
            <a:off x="313062" y="1248424"/>
            <a:ext cx="8069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</a:pPr>
            <a:r>
              <a:rPr b="1" i="0" lang="es-ES" sz="8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EJEMPLOS</a:t>
            </a:r>
            <a:endParaRPr b="1" i="0" sz="8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idx="1" type="body"/>
          </p:nvPr>
        </p:nvSpPr>
        <p:spPr>
          <a:xfrm>
            <a:off x="1250900" y="233644"/>
            <a:ext cx="5404500" cy="27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2400" u="sng">
                <a:latin typeface="Times New Roman"/>
                <a:ea typeface="Times New Roman"/>
                <a:cs typeface="Times New Roman"/>
                <a:sym typeface="Times New Roman"/>
              </a:rPr>
              <a:t>Desvelada</a:t>
            </a:r>
            <a:endParaRPr/>
          </a:p>
          <a:p>
            <a:pPr indent="0" lvl="0" marL="3810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800">
                <a:latin typeface="Times New Roman"/>
                <a:ea typeface="Times New Roman"/>
                <a:cs typeface="Times New Roman"/>
                <a:sym typeface="Times New Roman"/>
              </a:rPr>
              <a:t>Gabriela Mistral (1889-1957)</a:t>
            </a:r>
            <a:endParaRPr/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i="0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  <a:t>Como soy reina y fui mendiga, ahora</a:t>
            </a:r>
            <a:b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  <a:t>vivo en puro temblor de que me dejes,</a:t>
            </a:r>
            <a:b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  <a:t>y te pregunto, pálida, a cada hora:</a:t>
            </a:r>
            <a:b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  <a:t>«¿Estás conmigo aún? ¡Ay, no te alejes!»</a:t>
            </a:r>
            <a:b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  <a:t>Quisiera hacer las marchas sonriendo</a:t>
            </a:r>
            <a:b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  <a:t>y confiando ahora que has venido;</a:t>
            </a:r>
            <a:b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  <a:t>pero hasta en el dormir estoy temiendo</a:t>
            </a:r>
            <a:b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2000">
                <a:latin typeface="Times New Roman"/>
                <a:ea typeface="Times New Roman"/>
                <a:cs typeface="Times New Roman"/>
                <a:sym typeface="Times New Roman"/>
              </a:rPr>
              <a:t>y pregunto entre sueños: «¿No te has ido?».</a:t>
            </a:r>
            <a:endParaRPr/>
          </a:p>
          <a:p>
            <a:pPr indent="0" lvl="0" marL="3810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i="0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“Lagar” (1954)</a:t>
            </a:r>
            <a:endParaRPr i="0"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br>
              <a:rPr i="0" lang="es-ES"/>
            </a:br>
            <a:endParaRPr/>
          </a:p>
        </p:txBody>
      </p:sp>
      <p:sp>
        <p:nvSpPr>
          <p:cNvPr id="145" name="Google Shape;145;p2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idele template">
  <a:themeElements>
    <a:clrScheme name="Custom 347">
      <a:dk1>
        <a:srgbClr val="000000"/>
      </a:dk1>
      <a:lt1>
        <a:srgbClr val="FFFFFF"/>
      </a:lt1>
      <a:dk2>
        <a:srgbClr val="3F3F3F"/>
      </a:dk2>
      <a:lt2>
        <a:srgbClr val="F3F3F3"/>
      </a:lt2>
      <a:accent1>
        <a:srgbClr val="FF004E"/>
      </a:accent1>
      <a:accent2>
        <a:srgbClr val="901829"/>
      </a:accent2>
      <a:accent3>
        <a:srgbClr val="5AB1C9"/>
      </a:accent3>
      <a:accent4>
        <a:srgbClr val="66B368"/>
      </a:accent4>
      <a:accent5>
        <a:srgbClr val="EFAB00"/>
      </a:accent5>
      <a:accent6>
        <a:srgbClr val="E5804B"/>
      </a:accent6>
      <a:hlink>
        <a:srgbClr val="FF004E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