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sldIdLst>
    <p:sldId id="256" r:id="rId5"/>
    <p:sldId id="267" r:id="rId6"/>
    <p:sldId id="268" r:id="rId7"/>
    <p:sldId id="278" r:id="rId8"/>
    <p:sldId id="296" r:id="rId9"/>
    <p:sldId id="276" r:id="rId10"/>
    <p:sldId id="287" r:id="rId11"/>
    <p:sldId id="293" r:id="rId12"/>
    <p:sldId id="294" r:id="rId13"/>
    <p:sldId id="295" r:id="rId14"/>
    <p:sldId id="292" r:id="rId15"/>
    <p:sldId id="270" r:id="rId16"/>
    <p:sldId id="291" r:id="rId17"/>
    <p:sldId id="279" r:id="rId18"/>
    <p:sldId id="289" r:id="rId19"/>
    <p:sldId id="269" r:id="rId20"/>
    <p:sldId id="274" r:id="rId21"/>
    <p:sldId id="288" r:id="rId22"/>
    <p:sldId id="275" r:id="rId23"/>
    <p:sldId id="290" r:id="rId24"/>
    <p:sldId id="280" r:id="rId25"/>
    <p:sldId id="282" r:id="rId26"/>
    <p:sldId id="297" r:id="rId27"/>
    <p:sldId id="281" r:id="rId28"/>
    <p:sldId id="266" r:id="rId29"/>
    <p:sldId id="299" r:id="rId30"/>
    <p:sldId id="300" r:id="rId31"/>
    <p:sldId id="285" r:id="rId32"/>
    <p:sldId id="298" r:id="rId33"/>
    <p:sldId id="286" r:id="rId34"/>
    <p:sldId id="284" r:id="rId3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p15="http://schemas.microsoft.com/office/powerpoint/2012/main" xmlns:go="http://customooxmlschemas.google.com/" roundtripDataSignature="AMtx7miONnJr66Z0MlVaY2YlEGPd8xpkaQ==" r:id="rId39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CB67"/>
    <a:srgbClr val="FFFF66"/>
    <a:srgbClr val="D6BD3E"/>
    <a:srgbClr val="FAE304"/>
    <a:srgbClr val="0000FF"/>
    <a:srgbClr val="82BECC"/>
    <a:srgbClr val="7CC8D2"/>
    <a:srgbClr val="6FC2CD"/>
    <a:srgbClr val="70CC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3"/>
  </p:normalViewPr>
  <p:slideViewPr>
    <p:cSldViewPr>
      <p:cViewPr varScale="1">
        <p:scale>
          <a:sx n="117" d="100"/>
          <a:sy n="117" d="100"/>
        </p:scale>
        <p:origin x="2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customschemas.google.com/relationships/presentationmetadata" Target="meta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9BE45-1F40-47A9-84F4-056D0A3CA482}" type="datetimeFigureOut">
              <a:rPr lang="es-ES" smtClean="0"/>
              <a:pPr/>
              <a:t>21/9/20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9FBC7-7A55-44B0-A3F6-AA4CBCD2B2F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1357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9FBC7-7A55-44B0-A3F6-AA4CBCD2B2F9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5190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9FBC7-7A55-44B0-A3F6-AA4CBCD2B2F9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5174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94EC-CA30-4679-89C1-346BA625CF9F}" type="datetimeFigureOut">
              <a:rPr lang="es-ES" smtClean="0"/>
              <a:pPr/>
              <a:t>21/9/20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5057-6FC4-42AA-BA3C-050A5F638B2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94EC-CA30-4679-89C1-346BA625CF9F}" type="datetimeFigureOut">
              <a:rPr lang="es-ES" smtClean="0"/>
              <a:pPr/>
              <a:t>21/9/20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5057-6FC4-42AA-BA3C-050A5F638B2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94EC-CA30-4679-89C1-346BA625CF9F}" type="datetimeFigureOut">
              <a:rPr lang="es-ES" smtClean="0"/>
              <a:pPr/>
              <a:t>21/9/20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5057-6FC4-42AA-BA3C-050A5F638B2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94EC-CA30-4679-89C1-346BA625CF9F}" type="datetimeFigureOut">
              <a:rPr lang="es-ES" smtClean="0"/>
              <a:pPr/>
              <a:t>21/9/20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5057-6FC4-42AA-BA3C-050A5F638B2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94EC-CA30-4679-89C1-346BA625CF9F}" type="datetimeFigureOut">
              <a:rPr lang="es-ES" smtClean="0"/>
              <a:pPr/>
              <a:t>21/9/20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5057-6FC4-42AA-BA3C-050A5F638B2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94EC-CA30-4679-89C1-346BA625CF9F}" type="datetimeFigureOut">
              <a:rPr lang="es-ES" smtClean="0"/>
              <a:pPr/>
              <a:t>21/9/20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5057-6FC4-42AA-BA3C-050A5F638B2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94EC-CA30-4679-89C1-346BA625CF9F}" type="datetimeFigureOut">
              <a:rPr lang="es-ES" smtClean="0"/>
              <a:pPr/>
              <a:t>21/9/20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5057-6FC4-42AA-BA3C-050A5F638B2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94EC-CA30-4679-89C1-346BA625CF9F}" type="datetimeFigureOut">
              <a:rPr lang="es-ES" smtClean="0"/>
              <a:pPr/>
              <a:t>21/9/20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5057-6FC4-42AA-BA3C-050A5F638B2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94EC-CA30-4679-89C1-346BA625CF9F}" type="datetimeFigureOut">
              <a:rPr lang="es-ES" smtClean="0"/>
              <a:pPr/>
              <a:t>21/9/20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5057-6FC4-42AA-BA3C-050A5F638B2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94EC-CA30-4679-89C1-346BA625CF9F}" type="datetimeFigureOut">
              <a:rPr lang="es-ES" smtClean="0"/>
              <a:pPr/>
              <a:t>21/9/20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5057-6FC4-42AA-BA3C-050A5F638B2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94EC-CA30-4679-89C1-346BA625CF9F}" type="datetimeFigureOut">
              <a:rPr lang="es-ES" smtClean="0"/>
              <a:pPr/>
              <a:t>21/9/20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5057-6FC4-42AA-BA3C-050A5F638B2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294EC-CA30-4679-89C1-346BA625CF9F}" type="datetimeFigureOut">
              <a:rPr lang="es-ES" smtClean="0"/>
              <a:pPr/>
              <a:t>21/9/20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35057-6FC4-42AA-BA3C-050A5F638B2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watch?v=YXYiv7NlasQ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k0Id4lAkeY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museopalaciodebellasartes.gob.mx/muralismo-mexicano/" TargetMode="External"/><Relationship Id="rId2" Type="http://schemas.openxmlformats.org/officeDocument/2006/relationships/hyperlink" Target="https://es.slideshare.net/allorentdiz/el-muralismo-59035832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useoacieloabiertoensanmiguel.cl/category/murales/" TargetMode="External"/><Relationship Id="rId4" Type="http://schemas.openxmlformats.org/officeDocument/2006/relationships/hyperlink" Target="http://www.hispanoteca.eu/Arte%20LA/La%20pintura%20mural%20mexicana.pd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20 Imagen" descr="8979ad_80fbbc06f6b249858ee0ba82d12a02cb.jpg"/>
          <p:cNvPicPr>
            <a:picLocks noChangeAspect="1"/>
          </p:cNvPicPr>
          <p:nvPr/>
        </p:nvPicPr>
        <p:blipFill>
          <a:blip r:embed="rId2">
            <a:lum bright="-10000" contrast="20000"/>
          </a:blip>
          <a:stretch>
            <a:fillRect/>
          </a:stretch>
        </p:blipFill>
        <p:spPr>
          <a:xfrm>
            <a:off x="0" y="2468879"/>
            <a:ext cx="9144000" cy="4389121"/>
          </a:xfrm>
          <a:prstGeom prst="rect">
            <a:avLst/>
          </a:prstGeom>
        </p:spPr>
      </p:pic>
      <p:sp>
        <p:nvSpPr>
          <p:cNvPr id="22" name="21 Rectángulo"/>
          <p:cNvSpPr/>
          <p:nvPr/>
        </p:nvSpPr>
        <p:spPr>
          <a:xfrm>
            <a:off x="500034" y="500042"/>
            <a:ext cx="81439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latin typeface="Arial"/>
                <a:cs typeface="Arial"/>
              </a:rPr>
              <a:t>El Muralismo mexicano: la pared como lienzo</a:t>
            </a:r>
            <a:endParaRPr lang="es-ES" sz="4000" dirty="0">
              <a:latin typeface="Arial"/>
              <a:cs typeface="Arial"/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5929290" y="6211669"/>
            <a:ext cx="3214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b="1" dirty="0"/>
              <a:t>Curso: 4° Básico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www.museoacieloabiertoensanmiguel.cl/wp-content/uploads/2017/03/004-meli-wayra-a-768x1024.jpg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 l="2777" t="9376" r="1390" b="8333"/>
          <a:stretch>
            <a:fillRect/>
          </a:stretch>
        </p:blipFill>
        <p:spPr bwMode="auto">
          <a:xfrm>
            <a:off x="142844" y="70379"/>
            <a:ext cx="5786478" cy="6625098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6072198" y="5929330"/>
            <a:ext cx="30718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err="1"/>
              <a:t>Aislap</a:t>
            </a:r>
            <a:r>
              <a:rPr lang="es-ES" dirty="0"/>
              <a:t>, (2010). </a:t>
            </a:r>
            <a:r>
              <a:rPr lang="es-ES" dirty="0" err="1"/>
              <a:t>Mely</a:t>
            </a:r>
            <a:r>
              <a:rPr lang="es-ES" dirty="0"/>
              <a:t> </a:t>
            </a:r>
            <a:r>
              <a:rPr lang="es-ES" dirty="0" err="1"/>
              <a:t>Wuayra</a:t>
            </a:r>
            <a:r>
              <a:rPr lang="es-ES" dirty="0"/>
              <a:t>. Museo a cielo abierto en San Miguel</a:t>
            </a:r>
          </a:p>
        </p:txBody>
      </p:sp>
    </p:spTree>
    <p:extLst>
      <p:ext uri="{BB962C8B-B14F-4D97-AF65-F5344CB8AC3E}">
        <p14:creationId xmlns:p14="http://schemas.microsoft.com/office/powerpoint/2010/main" val="1911943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785818"/>
          </a:xfrm>
          <a:solidFill>
            <a:srgbClr val="E46C0A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es-ES" b="1" dirty="0"/>
            </a:br>
            <a:r>
              <a:rPr lang="es-ES" b="1" dirty="0">
                <a:solidFill>
                  <a:schemeClr val="tx1"/>
                </a:solidFill>
              </a:rPr>
              <a:t>Actividad  Nº1: Apreciación</a:t>
            </a:r>
            <a:br>
              <a:rPr lang="es-ES" dirty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158" y="1556792"/>
            <a:ext cx="8103274" cy="4824536"/>
          </a:xfrm>
          <a:solidFill>
            <a:schemeClr val="bg1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>
              <a:buNone/>
            </a:pPr>
            <a:r>
              <a:rPr lang="es-ES" sz="2400" dirty="0">
                <a:solidFill>
                  <a:srgbClr val="FFFF00"/>
                </a:solidFill>
              </a:rPr>
              <a:t>Contesta las siguientes preguntas en una hoja:</a:t>
            </a:r>
          </a:p>
          <a:p>
            <a:pPr algn="just">
              <a:buNone/>
            </a:pPr>
            <a:endParaRPr lang="es-ES" sz="2400" dirty="0">
              <a:solidFill>
                <a:srgbClr val="FFFFFF"/>
              </a:solidFill>
            </a:endParaRPr>
          </a:p>
          <a:p>
            <a:r>
              <a:rPr lang="es-ES" sz="2000" dirty="0">
                <a:solidFill>
                  <a:srgbClr val="FFFFFF"/>
                </a:solidFill>
              </a:rPr>
              <a:t>Has visto alguna vez murales o grafitis en las calles o lugares públicos? ¿Dónde? </a:t>
            </a:r>
            <a:endParaRPr lang="es-ES_tradnl" sz="2000" dirty="0">
              <a:solidFill>
                <a:srgbClr val="FFFFFF"/>
              </a:solidFill>
            </a:endParaRPr>
          </a:p>
          <a:p>
            <a:r>
              <a:rPr lang="es-ES" sz="2000" dirty="0">
                <a:solidFill>
                  <a:srgbClr val="FFFFFF"/>
                </a:solidFill>
              </a:rPr>
              <a:t>¿Qué sensaciones (emociones o ideas) te producen estos murales o grafitis? </a:t>
            </a:r>
            <a:endParaRPr lang="es-ES_tradnl" sz="2000" dirty="0">
              <a:solidFill>
                <a:srgbClr val="FFFFFF"/>
              </a:solidFill>
            </a:endParaRPr>
          </a:p>
          <a:p>
            <a:r>
              <a:rPr lang="es-ES" sz="2000" dirty="0">
                <a:solidFill>
                  <a:srgbClr val="FFFFFF"/>
                </a:solidFill>
              </a:rPr>
              <a:t>¿Cuáles son los temas tratados en los murales o grafitis? </a:t>
            </a:r>
            <a:endParaRPr lang="es-ES_tradnl" sz="2000" dirty="0">
              <a:solidFill>
                <a:srgbClr val="FFFFFF"/>
              </a:solidFill>
            </a:endParaRPr>
          </a:p>
          <a:p>
            <a:r>
              <a:rPr lang="es-ES" sz="2000" dirty="0">
                <a:solidFill>
                  <a:srgbClr val="FFFFFF"/>
                </a:solidFill>
              </a:rPr>
              <a:t>¿Cómo son sus colores (fuertes, apagado, etc.) y formas (reales, inventadas, figurativas, etc.)? </a:t>
            </a:r>
            <a:endParaRPr lang="es-ES_tradnl" sz="2000" dirty="0">
              <a:solidFill>
                <a:srgbClr val="FFFFFF"/>
              </a:solidFill>
            </a:endParaRPr>
          </a:p>
          <a:p>
            <a:r>
              <a:rPr lang="es-ES" sz="2000" dirty="0">
                <a:solidFill>
                  <a:srgbClr val="FFFFFF"/>
                </a:solidFill>
              </a:rPr>
              <a:t>¿Se observan líneas de contorno en las figuras? </a:t>
            </a:r>
            <a:endParaRPr lang="es-ES_tradnl" sz="2000" dirty="0">
              <a:solidFill>
                <a:srgbClr val="FFFFFF"/>
              </a:solidFill>
            </a:endParaRPr>
          </a:p>
          <a:p>
            <a:r>
              <a:rPr lang="es-ES" sz="2000" dirty="0">
                <a:solidFill>
                  <a:srgbClr val="FFFFFF"/>
                </a:solidFill>
              </a:rPr>
              <a:t>¿Qué opinas de estos murales o grafitis? </a:t>
            </a:r>
            <a:endParaRPr lang="es-ES_tradnl" sz="2000" dirty="0">
              <a:solidFill>
                <a:srgbClr val="FFFFFF"/>
              </a:solidFill>
            </a:endParaRPr>
          </a:p>
          <a:p>
            <a:r>
              <a:rPr lang="es-ES" sz="2000" dirty="0">
                <a:solidFill>
                  <a:srgbClr val="FFFFFF"/>
                </a:solidFill>
              </a:rPr>
              <a:t>¿Qué opinas del muralismo chileno en el proyecto Museo a cielo abierto de San Miguel?</a:t>
            </a:r>
            <a:endParaRPr lang="es-ES_tradnl" sz="2000" dirty="0">
              <a:solidFill>
                <a:srgbClr val="FFFFFF"/>
              </a:solidFill>
            </a:endParaRPr>
          </a:p>
          <a:p>
            <a:pPr algn="just">
              <a:buNone/>
            </a:pPr>
            <a:endParaRPr lang="es-E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979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 descr="pngocean.com 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310" y="3429000"/>
            <a:ext cx="2899689" cy="3429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  <a:solidFill>
            <a:srgbClr val="E46C0A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sz="4000" dirty="0">
                <a:latin typeface="Arial"/>
                <a:cs typeface="Arial"/>
              </a:rPr>
              <a:t>Muralismo mexicano</a:t>
            </a:r>
            <a:endParaRPr lang="es-ES" sz="4000" dirty="0">
              <a:latin typeface="Arial"/>
              <a:cs typeface="Arial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83568" y="1988840"/>
            <a:ext cx="5072098" cy="707886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None/>
            </a:pPr>
            <a:r>
              <a:rPr lang="es-CL" sz="2000" dirty="0">
                <a:solidFill>
                  <a:schemeClr val="tx1"/>
                </a:solidFill>
                <a:latin typeface="Arial"/>
                <a:cs typeface="Arial"/>
              </a:rPr>
              <a:t>El muralismo nace en México en la década de 1920.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286000" y="21363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 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14282" y="1857364"/>
            <a:ext cx="393057" cy="58477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CL" sz="3200" b="1" cap="none" spc="0" dirty="0">
                <a:ln w="900" cmpd="sng">
                  <a:solidFill>
                    <a:srgbClr val="FF0000">
                      <a:alpha val="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1</a:t>
            </a:r>
            <a:endParaRPr lang="es-ES" sz="3200" b="1" cap="none" spc="0" dirty="0">
              <a:ln w="900" cmpd="sng">
                <a:solidFill>
                  <a:srgbClr val="FF0000">
                    <a:alpha val="55000"/>
                  </a:srgbClr>
                </a:solidFill>
                <a:prstDash val="solid"/>
              </a:ln>
              <a:solidFill>
                <a:srgbClr val="C0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14282" y="3357562"/>
            <a:ext cx="3930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CL" sz="3200" b="1" cap="none" spc="0" dirty="0">
                <a:ln w="900" cmpd="sng">
                  <a:solidFill>
                    <a:srgbClr val="FFFF00">
                      <a:alpha val="55000"/>
                    </a:srgbClr>
                  </a:solidFill>
                  <a:prstDash val="solid"/>
                </a:ln>
                <a:solidFill>
                  <a:srgbClr val="DFCB67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2</a:t>
            </a:r>
            <a:endParaRPr lang="es-ES" sz="3200" b="1" cap="none" spc="0" dirty="0">
              <a:ln w="900" cmpd="sng">
                <a:solidFill>
                  <a:srgbClr val="FFFF00">
                    <a:alpha val="55000"/>
                  </a:srgbClr>
                </a:solidFill>
                <a:prstDash val="solid"/>
              </a:ln>
              <a:solidFill>
                <a:srgbClr val="DFCB67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14282" y="4929198"/>
            <a:ext cx="3930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CL" sz="3200" b="1" cap="none" spc="0" dirty="0">
                <a:ln w="900" cmpd="sng">
                  <a:solidFill>
                    <a:srgbClr val="0000FF">
                      <a:alpha val="55000"/>
                    </a:srgb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3</a:t>
            </a:r>
            <a:endParaRPr lang="es-ES" sz="3200" b="1" cap="none" spc="0" dirty="0">
              <a:ln w="900" cmpd="sng">
                <a:solidFill>
                  <a:srgbClr val="0000FF">
                    <a:alpha val="55000"/>
                  </a:srgbClr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3212976"/>
            <a:ext cx="5072098" cy="1323439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None/>
            </a:pPr>
            <a:r>
              <a:rPr lang="es-CL" sz="2000" dirty="0">
                <a:solidFill>
                  <a:srgbClr val="FFFFFF"/>
                </a:solidFill>
                <a:latin typeface="Arial"/>
                <a:cs typeface="Arial"/>
              </a:rPr>
              <a:t>Propone crear obras de gran formato para el pueblo mexicano, en donde se retrata la historia cultural del país, ligada a la cultura indígena. 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683568" y="4869160"/>
            <a:ext cx="5072098" cy="1323439"/>
          </a:xfrm>
          <a:prstGeom prst="rect">
            <a:avLst/>
          </a:prstGeom>
          <a:solidFill>
            <a:srgbClr val="00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None/>
            </a:pPr>
            <a:r>
              <a:rPr lang="es-CL" sz="2000" dirty="0">
                <a:solidFill>
                  <a:srgbClr val="FFFFFF"/>
                </a:solidFill>
                <a:latin typeface="Arial"/>
                <a:cs typeface="Arial"/>
              </a:rPr>
              <a:t>Tiene un rol educativo, ya que mediante las imágenes pretende educar al pueblo sobre la cultura indígena (el 90% de la población era analfabeta).</a:t>
            </a:r>
            <a:endParaRPr lang="es-E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1066130"/>
          </a:xfrm>
          <a:solidFill>
            <a:srgbClr val="E46C0A"/>
          </a:solidFill>
          <a:ln w="38100"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s-ES" sz="2800" dirty="0"/>
              <a:t>Diego Rivera - Excursión al Museo de Bellas Artes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643042" y="5929330"/>
            <a:ext cx="5440688" cy="40011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s-ES" sz="2000" dirty="0">
                <a:hlinkClick r:id="rId2"/>
              </a:rPr>
              <a:t>https://www.youtube.com/watch?v=YXYiv7NlasQ</a:t>
            </a:r>
            <a:endParaRPr lang="es-ES" sz="2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lum bright="10000" contrast="40000"/>
          </a:blip>
          <a:srcRect l="3056" t="44141" r="63177" b="22168"/>
          <a:stretch>
            <a:fillRect/>
          </a:stretch>
        </p:blipFill>
        <p:spPr bwMode="auto">
          <a:xfrm>
            <a:off x="1000100" y="1714488"/>
            <a:ext cx="7072362" cy="396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51850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14282" y="5572140"/>
            <a:ext cx="8929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Diego Rivera (1945)</a:t>
            </a:r>
            <a:r>
              <a:rPr lang="es-ES" dirty="0"/>
              <a:t>. La gran ciudad </a:t>
            </a:r>
            <a:r>
              <a:rPr lang="en-US" dirty="0"/>
              <a:t>Tenochtitlan. </a:t>
            </a:r>
            <a:r>
              <a:rPr lang="es-ES" dirty="0"/>
              <a:t>Mural pintado en el Palacio Nacional de México</a:t>
            </a:r>
          </a:p>
        </p:txBody>
      </p:sp>
      <p:pic>
        <p:nvPicPr>
          <p:cNvPr id="8" name="7 Imagen" descr="La_Gran_Tenochtitlan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1301177"/>
            <a:ext cx="9144000" cy="425564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upload.wikimedia.org/wikipedia/commons/thumb/d/da/Murales_Rivera_-_Markt_in_Tlatelolco_1.jpg/800px-Murales_Rivera_-_Markt_in_Tlatelolco_1.jpg"/>
          <p:cNvPicPr>
            <a:picLocks noChangeAspect="1" noChangeArrowheads="1"/>
          </p:cNvPicPr>
          <p:nvPr/>
        </p:nvPicPr>
        <p:blipFill rotWithShape="1">
          <a:blip r:embed="rId2">
            <a:lum contrast="30000"/>
          </a:blip>
          <a:srcRect l="12519" t="7141" r="18462" b="7892"/>
          <a:stretch/>
        </p:blipFill>
        <p:spPr bwMode="auto">
          <a:xfrm>
            <a:off x="1331640" y="476672"/>
            <a:ext cx="6098274" cy="5630508"/>
          </a:xfrm>
          <a:prstGeom prst="rect">
            <a:avLst/>
          </a:prstGeom>
          <a:noFill/>
        </p:spPr>
      </p:pic>
      <p:sp>
        <p:nvSpPr>
          <p:cNvPr id="2" name="CuadroTexto 1"/>
          <p:cNvSpPr txBox="1"/>
          <p:nvPr/>
        </p:nvSpPr>
        <p:spPr>
          <a:xfrm>
            <a:off x="1331640" y="616530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detalle</a:t>
            </a:r>
          </a:p>
        </p:txBody>
      </p:sp>
    </p:spTree>
    <p:extLst>
      <p:ext uri="{BB962C8B-B14F-4D97-AF65-F5344CB8AC3E}">
        <p14:creationId xmlns:p14="http://schemas.microsoft.com/office/powerpoint/2010/main" val="3185071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solidFill>
            <a:srgbClr val="E46C0A"/>
          </a:solidFill>
          <a:ln w="38100">
            <a:solidFill>
              <a:srgbClr val="DFCB67"/>
            </a:solidFill>
          </a:ln>
        </p:spPr>
        <p:txBody>
          <a:bodyPr>
            <a:noAutofit/>
          </a:bodyPr>
          <a:lstStyle/>
          <a:p>
            <a:r>
              <a:rPr lang="es-CL" sz="3200" dirty="0">
                <a:latin typeface="Arial"/>
                <a:cs typeface="Arial"/>
              </a:rPr>
              <a:t>Artistas del muralismo</a:t>
            </a:r>
            <a:r>
              <a:rPr lang="es-CL" sz="4000" dirty="0">
                <a:latin typeface="Arial"/>
                <a:cs typeface="Arial"/>
              </a:rPr>
              <a:t> </a:t>
            </a:r>
            <a:r>
              <a:rPr lang="es-CL" sz="3200" dirty="0">
                <a:latin typeface="Arial"/>
                <a:cs typeface="Arial"/>
              </a:rPr>
              <a:t>mexicano</a:t>
            </a:r>
            <a:endParaRPr lang="es-ES" sz="3200" dirty="0">
              <a:latin typeface="Arial"/>
              <a:cs typeface="Arial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28596" y="1571612"/>
            <a:ext cx="50006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Sus principales </a:t>
            </a:r>
            <a:r>
              <a:rPr lang="es-ES" dirty="0">
                <a:solidFill>
                  <a:srgbClr val="FFFF00"/>
                </a:solidFill>
              </a:rPr>
              <a:t>exponentes</a:t>
            </a:r>
            <a:r>
              <a:rPr lang="es-ES" dirty="0"/>
              <a:t> fueron los artistas: </a:t>
            </a:r>
          </a:p>
        </p:txBody>
      </p:sp>
      <p:pic>
        <p:nvPicPr>
          <p:cNvPr id="4" name="Gráfico 20" descr="megáfono1">
            <a:extLst>
              <a:ext uri="{FF2B5EF4-FFF2-40B4-BE49-F238E27FC236}">
                <a16:creationId xmlns:a16="http://schemas.microsoft.com/office/drawing/2014/main" id="{9F8DCF0F-35A6-4F4F-97BA-D4483B78681F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5143504" y="5553075"/>
            <a:ext cx="1323975" cy="1304925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1357290" y="5429264"/>
            <a:ext cx="2286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ighlight>
                  <a:srgbClr val="FFFF00"/>
                </a:highlight>
                <a:latin typeface="OCRB"/>
                <a:cs typeface="Calibri"/>
              </a:rPr>
              <a:t> 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6516216" y="5805264"/>
            <a:ext cx="2357454" cy="738664"/>
          </a:xfrm>
          <a:prstGeom prst="rect">
            <a:avLst/>
          </a:prstGeom>
          <a:solidFill>
            <a:srgbClr val="FAE30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CL" sz="1400" dirty="0">
                <a:solidFill>
                  <a:schemeClr val="bg1"/>
                </a:solidFill>
              </a:rPr>
              <a:t>¿Sabias que un </a:t>
            </a:r>
            <a:r>
              <a:rPr lang="es-CL" sz="1400" b="1" dirty="0">
                <a:solidFill>
                  <a:schemeClr val="bg1"/>
                </a:solidFill>
              </a:rPr>
              <a:t>exponente </a:t>
            </a:r>
            <a:r>
              <a:rPr lang="es-CL" sz="1400" dirty="0">
                <a:solidFill>
                  <a:schemeClr val="bg1"/>
                </a:solidFill>
              </a:rPr>
              <a:t>es alguien </a:t>
            </a:r>
            <a:r>
              <a:rPr lang="es-ES" sz="1400" dirty="0">
                <a:solidFill>
                  <a:schemeClr val="bg1"/>
                </a:solidFill>
              </a:rPr>
              <a:t>que representa un movimientos artístico?</a:t>
            </a:r>
          </a:p>
        </p:txBody>
      </p:sp>
      <p:pic>
        <p:nvPicPr>
          <p:cNvPr id="5122" name="Picture 2" descr="10 datos de la vida privada de Diego Rivera | De10"/>
          <p:cNvPicPr>
            <a:picLocks noChangeAspect="1" noChangeArrowheads="1"/>
          </p:cNvPicPr>
          <p:nvPr/>
        </p:nvPicPr>
        <p:blipFill>
          <a:blip r:embed="rId2"/>
          <a:srcRect l="17149" r="22169"/>
          <a:stretch>
            <a:fillRect/>
          </a:stretch>
        </p:blipFill>
        <p:spPr bwMode="auto">
          <a:xfrm>
            <a:off x="5715008" y="1643050"/>
            <a:ext cx="2357454" cy="2357454"/>
          </a:xfrm>
          <a:prstGeom prst="rect">
            <a:avLst/>
          </a:prstGeom>
          <a:noFill/>
        </p:spPr>
      </p:pic>
      <p:pic>
        <p:nvPicPr>
          <p:cNvPr id="5128" name="Picture 8" descr="Fallece a los 55 años el barítono ruso Dmitri Hvorostovsk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2849040"/>
            <a:ext cx="2000264" cy="1412431"/>
          </a:xfrm>
          <a:prstGeom prst="rect">
            <a:avLst/>
          </a:prstGeom>
          <a:noFill/>
        </p:spPr>
      </p:pic>
      <p:sp>
        <p:nvSpPr>
          <p:cNvPr id="13" name="12 Rectángulo"/>
          <p:cNvSpPr/>
          <p:nvPr/>
        </p:nvSpPr>
        <p:spPr>
          <a:xfrm>
            <a:off x="539552" y="2132856"/>
            <a:ext cx="4786346" cy="923330"/>
          </a:xfrm>
          <a:prstGeom prst="rect">
            <a:avLst/>
          </a:prstGeom>
          <a:solidFill>
            <a:srgbClr val="0000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rgbClr val="FF0000"/>
                </a:solidFill>
              </a:rPr>
              <a:t>Diego Rivera: </a:t>
            </a:r>
            <a:r>
              <a:rPr lang="es-ES" b="1" dirty="0">
                <a:solidFill>
                  <a:schemeClr val="tx1"/>
                </a:solidFill>
              </a:rPr>
              <a:t>En</a:t>
            </a:r>
            <a:r>
              <a:rPr lang="es-ES" dirty="0">
                <a:solidFill>
                  <a:schemeClr val="tx1"/>
                </a:solidFill>
              </a:rPr>
              <a:t> sus obras plasmó la identidad mexicana, desarrollando un estilo indigenista y social de gran atractivo popular. 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539552" y="3356992"/>
            <a:ext cx="4786346" cy="1200329"/>
          </a:xfrm>
          <a:prstGeom prst="rect">
            <a:avLst/>
          </a:prstGeom>
          <a:solidFill>
            <a:srgbClr val="0000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rgbClr val="FAE304"/>
                </a:solidFill>
              </a:rPr>
              <a:t>José Clemente Orozco, </a:t>
            </a:r>
            <a:r>
              <a:rPr lang="es-ES" dirty="0">
                <a:solidFill>
                  <a:srgbClr val="FFFFFF"/>
                </a:solidFill>
              </a:rPr>
              <a:t>abordaba  temas como las raíces culturales de los pueblos indígenas, también trabajó en base a temas referidos a la experiencia y sentimientos del ser humano.</a:t>
            </a:r>
            <a:r>
              <a:rPr lang="es-ES" sz="1600" dirty="0"/>
              <a:t>.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539552" y="4869160"/>
            <a:ext cx="4752528" cy="923330"/>
          </a:xfrm>
          <a:prstGeom prst="rect">
            <a:avLst/>
          </a:prstGeom>
          <a:solidFill>
            <a:srgbClr val="000000"/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rgbClr val="82BECC"/>
                </a:solidFill>
              </a:rPr>
              <a:t>David Alfaro Siqueiros</a:t>
            </a:r>
            <a:r>
              <a:rPr lang="es-ES" b="1" dirty="0">
                <a:solidFill>
                  <a:schemeClr val="tx1"/>
                </a:solidFill>
              </a:rPr>
              <a:t>, </a:t>
            </a:r>
            <a:r>
              <a:rPr lang="es-ES" dirty="0">
                <a:solidFill>
                  <a:schemeClr val="tx1"/>
                </a:solidFill>
              </a:rPr>
              <a:t>sus murales abordaron temas revolucionarios, sociales y relacionados con el pueblo (obreros, campesinos y soldados).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142844" y="2143116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2400" b="1" dirty="0">
                <a:ln w="900" cmpd="sng">
                  <a:solidFill>
                    <a:srgbClr val="FF0000">
                      <a:alpha val="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4</a:t>
            </a:r>
            <a:endParaRPr lang="es-ES" sz="2400" b="1" dirty="0">
              <a:ln w="900" cmpd="sng">
                <a:solidFill>
                  <a:srgbClr val="FF0000">
                    <a:alpha val="55000"/>
                  </a:srgbClr>
                </a:solidFill>
                <a:prstDash val="solid"/>
              </a:ln>
              <a:solidFill>
                <a:srgbClr val="C0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142844" y="3357562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2400" b="1" dirty="0">
                <a:ln w="900" cmpd="sng">
                  <a:solidFill>
                    <a:srgbClr val="FFFF00">
                      <a:alpha val="55000"/>
                    </a:srgbClr>
                  </a:solidFill>
                  <a:prstDash val="solid"/>
                </a:ln>
                <a:solidFill>
                  <a:srgbClr val="DFCB67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5</a:t>
            </a:r>
            <a:endParaRPr lang="es-ES" sz="2400" b="1" dirty="0">
              <a:ln w="900" cmpd="sng">
                <a:solidFill>
                  <a:srgbClr val="FFFF00">
                    <a:alpha val="55000"/>
                  </a:srgbClr>
                </a:solidFill>
                <a:prstDash val="solid"/>
              </a:ln>
              <a:solidFill>
                <a:srgbClr val="DFCB67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142844" y="5000636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2400" b="1" dirty="0">
                <a:ln w="900" cmpd="sng">
                  <a:solidFill>
                    <a:srgbClr val="0000FF">
                      <a:alpha val="55000"/>
                    </a:srgb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6</a:t>
            </a:r>
            <a:endParaRPr lang="es-ES" sz="2400" b="1" dirty="0">
              <a:ln w="900" cmpd="sng">
                <a:solidFill>
                  <a:srgbClr val="0000FF">
                    <a:alpha val="55000"/>
                  </a:srgbClr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5126" name="Picture 6" descr="Homenaje a David Alfaro Siqueiros será organizado por el INB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4071942"/>
            <a:ext cx="2071702" cy="13811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metalocus_rivera_panamericanunity_sfmoma_2020_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28736"/>
            <a:ext cx="9144000" cy="4013954"/>
          </a:xfrm>
        </p:spPr>
      </p:pic>
      <p:sp>
        <p:nvSpPr>
          <p:cNvPr id="5" name="4 Rectángulo"/>
          <p:cNvSpPr/>
          <p:nvPr/>
        </p:nvSpPr>
        <p:spPr>
          <a:xfrm>
            <a:off x="21247" y="5661248"/>
            <a:ext cx="9715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/>
              <a:t>Diego Rivera (1940). Unidad Panamericana [mural], ciudad  de San Francisco,</a:t>
            </a:r>
            <a:r>
              <a:rPr lang="en-US" sz="1600" b="1" dirty="0"/>
              <a:t> </a:t>
            </a:r>
            <a:r>
              <a:rPr lang="en-US" sz="1600" dirty="0"/>
              <a:t>City College of San Francisco</a:t>
            </a:r>
            <a:r>
              <a:rPr lang="es-ES" sz="1600" dirty="0"/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/>
              <a:t>Incluir detalle o fragmento de mural anterior</a:t>
            </a:r>
          </a:p>
        </p:txBody>
      </p:sp>
      <p:pic>
        <p:nvPicPr>
          <p:cNvPr id="3" name="2 Imagen" descr="Sin título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428604"/>
            <a:ext cx="7741320" cy="567283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55576" y="616530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detalle</a:t>
            </a:r>
          </a:p>
        </p:txBody>
      </p:sp>
    </p:spTree>
    <p:extLst>
      <p:ext uri="{BB962C8B-B14F-4D97-AF65-F5344CB8AC3E}">
        <p14:creationId xmlns:p14="http://schemas.microsoft.com/office/powerpoint/2010/main" val="3271267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age.jpg"/>
          <p:cNvPicPr>
            <a:picLocks noGrp="1" noChangeAspect="1"/>
          </p:cNvPicPr>
          <p:nvPr>
            <p:ph idx="1"/>
          </p:nvPr>
        </p:nvPicPr>
        <p:blipFill>
          <a:blip r:embed="rId2">
            <a:lum contrast="40000"/>
          </a:blip>
          <a:stretch>
            <a:fillRect/>
          </a:stretch>
        </p:blipFill>
        <p:spPr>
          <a:xfrm>
            <a:off x="0" y="802195"/>
            <a:ext cx="9144000" cy="5145024"/>
          </a:xfrm>
        </p:spPr>
      </p:pic>
      <p:sp>
        <p:nvSpPr>
          <p:cNvPr id="5" name="4 Rectángulo"/>
          <p:cNvSpPr/>
          <p:nvPr/>
        </p:nvSpPr>
        <p:spPr>
          <a:xfrm>
            <a:off x="251520" y="6093296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Diego Rivera (1960). </a:t>
            </a:r>
            <a:r>
              <a:rPr lang="es-ES" i="1" dirty="0"/>
              <a:t>Sueño de una tarde dominical</a:t>
            </a:r>
            <a:r>
              <a:rPr lang="es-ES" dirty="0"/>
              <a:t> [mural]. Museo Mural Diego Rivera</a:t>
            </a:r>
            <a:r>
              <a:rPr lang="es-ES" dirty="0">
                <a:solidFill>
                  <a:srgbClr val="FFFF00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188640"/>
            <a:ext cx="8085584" cy="1224136"/>
          </a:xfrm>
          <a:solidFill>
            <a:srgbClr val="E46C0A"/>
          </a:solidFill>
          <a:ln w="38100">
            <a:solidFill>
              <a:srgbClr val="82BECC"/>
            </a:solidFill>
          </a:ln>
        </p:spPr>
        <p:txBody>
          <a:bodyPr>
            <a:normAutofit fontScale="90000"/>
          </a:bodyPr>
          <a:lstStyle/>
          <a:p>
            <a:br>
              <a:rPr lang="es-ES" sz="3600" dirty="0">
                <a:latin typeface="Arial"/>
                <a:cs typeface="Arial"/>
              </a:rPr>
            </a:br>
            <a:r>
              <a:rPr lang="es-ES" sz="3600" dirty="0">
                <a:latin typeface="Arial"/>
                <a:cs typeface="Arial"/>
              </a:rPr>
              <a:t>Observa este video sobre muralismo</a:t>
            </a:r>
            <a:br>
              <a:rPr lang="es-ES" dirty="0">
                <a:solidFill>
                  <a:srgbClr val="FFFF00"/>
                </a:solidFill>
              </a:rPr>
            </a:br>
            <a:endParaRPr lang="es-ES" dirty="0">
              <a:solidFill>
                <a:srgbClr val="FFFF00"/>
              </a:solidFill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 l="3404" t="47689" r="63177" b="19238"/>
          <a:stretch>
            <a:fillRect/>
          </a:stretch>
        </p:blipFill>
        <p:spPr bwMode="auto">
          <a:xfrm>
            <a:off x="1142976" y="1714488"/>
            <a:ext cx="6858048" cy="3815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794922" y="5889943"/>
            <a:ext cx="507209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hlinkClick r:id="rId3"/>
              </a:rPr>
              <a:t>https://</a:t>
            </a:r>
            <a:r>
              <a:rPr lang="nl-NL" dirty="0" err="1">
                <a:hlinkClick r:id="rId3"/>
              </a:rPr>
              <a:t>www.youtube.com</a:t>
            </a:r>
            <a:r>
              <a:rPr lang="nl-NL" dirty="0">
                <a:hlinkClick r:id="rId3"/>
              </a:rPr>
              <a:t>/</a:t>
            </a:r>
            <a:r>
              <a:rPr lang="nl-NL" dirty="0" err="1">
                <a:hlinkClick r:id="rId3"/>
              </a:rPr>
              <a:t>watch?v</a:t>
            </a:r>
            <a:r>
              <a:rPr lang="nl-NL" dirty="0">
                <a:hlinkClick r:id="rId3"/>
              </a:rPr>
              <a:t>=wk0Id4lAkeY</a:t>
            </a:r>
            <a:endParaRPr lang="es-E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A CATRINA. DE JOSÉ GUADALUPE POSADA A DIEGO RIVERA. PARTE I ...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285720" y="714356"/>
            <a:ext cx="8636060" cy="4857784"/>
          </a:xfrm>
          <a:prstGeom prst="rect">
            <a:avLst/>
          </a:prstGeom>
          <a:noFill/>
        </p:spPr>
      </p:pic>
      <p:sp>
        <p:nvSpPr>
          <p:cNvPr id="3" name="CuadroTexto 2"/>
          <p:cNvSpPr txBox="1"/>
          <p:nvPr/>
        </p:nvSpPr>
        <p:spPr>
          <a:xfrm>
            <a:off x="251520" y="573325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detalle</a:t>
            </a:r>
          </a:p>
        </p:txBody>
      </p:sp>
    </p:spTree>
    <p:extLst>
      <p:ext uri="{BB962C8B-B14F-4D97-AF65-F5344CB8AC3E}">
        <p14:creationId xmlns:p14="http://schemas.microsoft.com/office/powerpoint/2010/main" val="2351222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mh_00899_2017_tf_00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428604"/>
            <a:ext cx="8882319" cy="4998257"/>
          </a:xfrm>
        </p:spPr>
      </p:pic>
      <p:sp>
        <p:nvSpPr>
          <p:cNvPr id="5" name="4 Rectángulo"/>
          <p:cNvSpPr/>
          <p:nvPr/>
        </p:nvSpPr>
        <p:spPr>
          <a:xfrm>
            <a:off x="2143108" y="5643578"/>
            <a:ext cx="3991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Xavier Guerrero (1939). "México a Chile"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285720" y="428604"/>
            <a:ext cx="8390736" cy="785818"/>
          </a:xfrm>
          <a:solidFill>
            <a:srgbClr val="E46C0A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es-ES" b="1" dirty="0"/>
            </a:br>
            <a:r>
              <a:rPr lang="es-ES" b="1" dirty="0">
                <a:solidFill>
                  <a:schemeClr val="tx1"/>
                </a:solidFill>
              </a:rPr>
              <a:t>Actividad  Nº2: Creación</a:t>
            </a:r>
            <a:br>
              <a:rPr lang="es-ES" dirty="0"/>
            </a:br>
            <a:endParaRPr lang="es-ES" dirty="0"/>
          </a:p>
        </p:txBody>
      </p:sp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357158" y="1556792"/>
            <a:ext cx="8103274" cy="4824536"/>
          </a:xfrm>
          <a:solidFill>
            <a:schemeClr val="bg1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>
              <a:buFont typeface="Wingdings" charset="2"/>
              <a:buChar char="Ø"/>
            </a:pPr>
            <a:r>
              <a:rPr lang="es-ES_tradnl" sz="2400" dirty="0">
                <a:solidFill>
                  <a:srgbClr val="FFFF00"/>
                </a:solidFill>
              </a:rPr>
              <a:t>    </a:t>
            </a:r>
            <a:r>
              <a:rPr lang="es-ES_tradnl" sz="2400" dirty="0">
                <a:solidFill>
                  <a:schemeClr val="tx1"/>
                </a:solidFill>
              </a:rPr>
              <a:t>Piensa en una tema importante para ti, tu curso, tu colegio o tu familia (por ejemplo: juegos, medio ambiente, animales, entre otros).</a:t>
            </a:r>
          </a:p>
          <a:p>
            <a:pPr algn="just">
              <a:buFont typeface="Wingdings" charset="2"/>
              <a:buChar char="Ø"/>
            </a:pPr>
            <a:endParaRPr lang="es-ES_tradnl" sz="2400" dirty="0">
              <a:solidFill>
                <a:schemeClr val="tx1"/>
              </a:solidFill>
            </a:endParaRPr>
          </a:p>
          <a:p>
            <a:pPr algn="just">
              <a:buFont typeface="Wingdings" charset="2"/>
              <a:buChar char="Ø"/>
            </a:pPr>
            <a:r>
              <a:rPr lang="es-ES_tradnl" sz="2400" dirty="0">
                <a:solidFill>
                  <a:schemeClr val="tx1"/>
                </a:solidFill>
              </a:rPr>
              <a:t>    Selecciona el tema y diseña un mural en una hoja de block.</a:t>
            </a:r>
          </a:p>
          <a:p>
            <a:pPr algn="just">
              <a:buFont typeface="Wingdings" charset="2"/>
              <a:buChar char="Ø"/>
            </a:pPr>
            <a:endParaRPr lang="es-ES_tradnl" sz="2400" dirty="0">
              <a:solidFill>
                <a:schemeClr val="tx1"/>
              </a:solidFill>
            </a:endParaRPr>
          </a:p>
          <a:p>
            <a:pPr algn="just">
              <a:buFont typeface="Wingdings" charset="2"/>
              <a:buChar char="Ø"/>
            </a:pPr>
            <a:r>
              <a:rPr lang="es-ES_tradnl" sz="2400" dirty="0">
                <a:solidFill>
                  <a:schemeClr val="tx1"/>
                </a:solidFill>
              </a:rPr>
              <a:t>    Pinta el mural diseñado.</a:t>
            </a:r>
          </a:p>
          <a:p>
            <a:pPr algn="just">
              <a:buFont typeface="Wingdings" charset="2"/>
              <a:buChar char="Ø"/>
            </a:pPr>
            <a:endParaRPr lang="es-ES_tradnl" sz="2400" dirty="0">
              <a:solidFill>
                <a:schemeClr val="tx1"/>
              </a:solidFill>
            </a:endParaRPr>
          </a:p>
          <a:p>
            <a:pPr algn="just">
              <a:buFont typeface="Wingdings" charset="2"/>
              <a:buChar char="Ø"/>
            </a:pPr>
            <a:r>
              <a:rPr lang="es-ES_tradnl" sz="2400" u="sng" dirty="0">
                <a:solidFill>
                  <a:schemeClr val="tx1"/>
                </a:solidFill>
              </a:rPr>
              <a:t>Materiales sugeridos: </a:t>
            </a:r>
            <a:r>
              <a:rPr lang="es-ES" sz="2400" dirty="0">
                <a:solidFill>
                  <a:schemeClr val="tx1"/>
                </a:solidFill>
              </a:rPr>
              <a:t>Hoja de block, lápices de colores</a:t>
            </a:r>
            <a:r>
              <a:rPr lang="es-ES_tradnl" sz="2400" dirty="0">
                <a:solidFill>
                  <a:schemeClr val="tx1"/>
                </a:solidFill>
              </a:rPr>
              <a:t>  </a:t>
            </a:r>
            <a:r>
              <a:rPr lang="es-ES" sz="2400" dirty="0">
                <a:solidFill>
                  <a:schemeClr val="tx1"/>
                </a:solidFill>
              </a:rPr>
              <a:t>lápices scripto o plumones, papeles de colores, témpera o acuarela.</a:t>
            </a:r>
            <a:endParaRPr lang="es-ES_tradnl" sz="2400" dirty="0">
              <a:solidFill>
                <a:schemeClr val="tx1"/>
              </a:solidFill>
            </a:endParaRPr>
          </a:p>
          <a:p>
            <a:pPr algn="just">
              <a:buNone/>
            </a:pPr>
            <a:endParaRPr lang="es-E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115616" y="260648"/>
            <a:ext cx="6984776" cy="1025782"/>
          </a:xfrm>
          <a:prstGeom prst="rect">
            <a:avLst/>
          </a:prstGeom>
          <a:solidFill>
            <a:srgbClr val="E46C0A"/>
          </a:solidFill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s-ES" sz="2800" b="1" dirty="0">
                <a:latin typeface="Arial"/>
                <a:cs typeface="Arial"/>
              </a:rPr>
            </a:br>
            <a:r>
              <a:rPr lang="es-ES" sz="2800" b="1" dirty="0">
                <a:solidFill>
                  <a:srgbClr val="FFFFFF"/>
                </a:solidFill>
                <a:latin typeface="Arial"/>
                <a:cs typeface="Arial"/>
              </a:rPr>
              <a:t>ACTIVIDAD Nº 2: CREACIÓN</a:t>
            </a:r>
          </a:p>
          <a:p>
            <a:endParaRPr lang="es-ES" sz="28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071802" y="1643050"/>
            <a:ext cx="3024336" cy="461665"/>
          </a:xfrm>
          <a:prstGeom prst="rect">
            <a:avLst/>
          </a:prstGeom>
          <a:solidFill>
            <a:srgbClr val="4BACC6"/>
          </a:solidFill>
        </p:spPr>
        <p:txBody>
          <a:bodyPr wrap="square" rtlCol="0">
            <a:spAutoFit/>
          </a:bodyPr>
          <a:lstStyle/>
          <a:p>
            <a:r>
              <a:rPr lang="es-ES" sz="2400" dirty="0"/>
              <a:t>MANOS A LA OBRA!!</a:t>
            </a:r>
          </a:p>
        </p:txBody>
      </p:sp>
      <p:pic>
        <p:nvPicPr>
          <p:cNvPr id="10242" name="Picture 2" descr="Noticias de Madrid: Has pintado sobre la ilusión de los niños ...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500034" y="2214554"/>
            <a:ext cx="8017116" cy="4143404"/>
          </a:xfrm>
          <a:prstGeom prst="rect">
            <a:avLst/>
          </a:prstGeom>
          <a:noFill/>
        </p:spPr>
      </p:pic>
      <p:sp>
        <p:nvSpPr>
          <p:cNvPr id="3" name="6 Rectángulo"/>
          <p:cNvSpPr/>
          <p:nvPr/>
        </p:nvSpPr>
        <p:spPr>
          <a:xfrm>
            <a:off x="5786446" y="4572008"/>
            <a:ext cx="2928958" cy="203132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0000"/>
                </a:solidFill>
              </a:rPr>
              <a:t>RECUERDA ELABORAR UN MURAL CREATIVO Y ORIGINAL, SIN</a:t>
            </a:r>
          </a:p>
          <a:p>
            <a:r>
              <a:rPr lang="es-ES" dirty="0">
                <a:solidFill>
                  <a:srgbClr val="000000"/>
                </a:solidFill>
              </a:rPr>
              <a:t>SEGUIR AL PIE DE LA LETRA</a:t>
            </a:r>
          </a:p>
          <a:p>
            <a:r>
              <a:rPr lang="es-ES" dirty="0">
                <a:solidFill>
                  <a:srgbClr val="000000"/>
                </a:solidFill>
              </a:rPr>
              <a:t>EL EJEMPLO QUE TE</a:t>
            </a:r>
          </a:p>
          <a:p>
            <a:r>
              <a:rPr lang="es-ES" dirty="0">
                <a:solidFill>
                  <a:srgbClr val="000000"/>
                </a:solidFill>
              </a:rPr>
              <a:t>MOSTRARÉ A</a:t>
            </a:r>
          </a:p>
          <a:p>
            <a:r>
              <a:rPr lang="es-ES" dirty="0">
                <a:solidFill>
                  <a:srgbClr val="000000"/>
                </a:solidFill>
              </a:rPr>
              <a:t>CONTINUACIÓN</a:t>
            </a:r>
          </a:p>
        </p:txBody>
      </p:sp>
    </p:spTree>
    <p:extLst>
      <p:ext uri="{BB962C8B-B14F-4D97-AF65-F5344CB8AC3E}">
        <p14:creationId xmlns:p14="http://schemas.microsoft.com/office/powerpoint/2010/main" val="118210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WhatsApp Image 2020-06-19 at 12.58.34.jpeg"/>
          <p:cNvPicPr>
            <a:picLocks noChangeAspect="1"/>
          </p:cNvPicPr>
          <p:nvPr/>
        </p:nvPicPr>
        <p:blipFill>
          <a:blip r:embed="rId2"/>
          <a:srcRect l="2268" t="4726" r="5860" b="1701"/>
          <a:stretch>
            <a:fillRect/>
          </a:stretch>
        </p:blipFill>
        <p:spPr>
          <a:xfrm rot="5400000">
            <a:off x="2013425" y="1091031"/>
            <a:ext cx="4613093" cy="6264696"/>
          </a:xfrm>
          <a:prstGeom prst="rect">
            <a:avLst/>
          </a:prstGeom>
          <a:ln>
            <a:solidFill>
              <a:srgbClr val="82BECC"/>
            </a:solidFill>
          </a:ln>
        </p:spPr>
      </p:pic>
      <p:sp>
        <p:nvSpPr>
          <p:cNvPr id="5" name="4 Rectángulo"/>
          <p:cNvSpPr/>
          <p:nvPr/>
        </p:nvSpPr>
        <p:spPr>
          <a:xfrm>
            <a:off x="500034" y="285728"/>
            <a:ext cx="1243825" cy="523220"/>
          </a:xfrm>
          <a:prstGeom prst="rect">
            <a:avLst/>
          </a:prstGeom>
          <a:solidFill>
            <a:srgbClr val="70CCCA"/>
          </a:solidFill>
          <a:ln w="57150"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r>
              <a:rPr lang="es-ES" sz="2800" dirty="0">
                <a:solidFill>
                  <a:srgbClr val="000000"/>
                </a:solidFill>
              </a:rPr>
              <a:t>PASO 1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195736" y="188640"/>
            <a:ext cx="5832648" cy="1323439"/>
          </a:xfrm>
          <a:prstGeom prst="rect">
            <a:avLst/>
          </a:prstGeom>
          <a:solidFill>
            <a:srgbClr val="70CCCA"/>
          </a:solidFill>
          <a:ln w="57150">
            <a:solidFill>
              <a:srgbClr val="F79646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sz="2000" b="1" dirty="0">
                <a:solidFill>
                  <a:srgbClr val="000000"/>
                </a:solidFill>
              </a:rPr>
              <a:t>BUSCA</a:t>
            </a:r>
            <a:r>
              <a:rPr lang="es-ES" sz="2000" dirty="0">
                <a:solidFill>
                  <a:srgbClr val="000000"/>
                </a:solidFill>
              </a:rPr>
              <a:t> en tu casa materiales que puedas utilizar para crear tu mural, por ejemplo: hoja de block, lápices de colores</a:t>
            </a:r>
            <a:r>
              <a:rPr lang="es-ES_tradnl" sz="2000" dirty="0">
                <a:solidFill>
                  <a:srgbClr val="000000"/>
                </a:solidFill>
              </a:rPr>
              <a:t> </a:t>
            </a:r>
            <a:r>
              <a:rPr lang="es-ES" sz="2000" dirty="0">
                <a:solidFill>
                  <a:srgbClr val="000000"/>
                </a:solidFill>
              </a:rPr>
              <a:t>lápices scripto o plumones, papeles de colores, témpera o acuarela.</a:t>
            </a:r>
            <a:endParaRPr lang="es-ES_tradnl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539552" y="332656"/>
            <a:ext cx="1243825" cy="523220"/>
          </a:xfrm>
          <a:prstGeom prst="rect">
            <a:avLst/>
          </a:prstGeom>
          <a:solidFill>
            <a:srgbClr val="70CCCA"/>
          </a:solidFill>
          <a:ln w="38100">
            <a:solidFill>
              <a:srgbClr val="DFCB67"/>
            </a:solidFill>
          </a:ln>
        </p:spPr>
        <p:txBody>
          <a:bodyPr wrap="none">
            <a:spAutoFit/>
          </a:bodyPr>
          <a:lstStyle/>
          <a:p>
            <a:r>
              <a:rPr lang="es-ES" sz="2800" dirty="0">
                <a:solidFill>
                  <a:srgbClr val="000000"/>
                </a:solidFill>
              </a:rPr>
              <a:t>PASO 2</a:t>
            </a:r>
          </a:p>
        </p:txBody>
      </p:sp>
      <p:pic>
        <p:nvPicPr>
          <p:cNvPr id="4" name="3 Marcador de contenido" descr="WhatsApp-Image-2018-02-16-at-13.55.08.jpeg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886" t="4753" r="15004"/>
          <a:stretch/>
        </p:blipFill>
        <p:spPr>
          <a:xfrm>
            <a:off x="3923928" y="260648"/>
            <a:ext cx="4870824" cy="6016507"/>
          </a:xfrm>
        </p:spPr>
      </p:pic>
      <p:sp>
        <p:nvSpPr>
          <p:cNvPr id="9" name="8 Rectángulo"/>
          <p:cNvSpPr/>
          <p:nvPr/>
        </p:nvSpPr>
        <p:spPr>
          <a:xfrm>
            <a:off x="827584" y="1340768"/>
            <a:ext cx="6984776" cy="2554545"/>
          </a:xfrm>
          <a:prstGeom prst="rect">
            <a:avLst/>
          </a:prstGeom>
          <a:solidFill>
            <a:srgbClr val="70CCCA"/>
          </a:solidFill>
          <a:ln w="38100">
            <a:solidFill>
              <a:srgbClr val="DFCB67"/>
            </a:solidFill>
          </a:ln>
        </p:spPr>
        <p:txBody>
          <a:bodyPr wrap="square">
            <a:spAutoFit/>
          </a:bodyPr>
          <a:lstStyle/>
          <a:p>
            <a:r>
              <a:rPr lang="es-ES_tradnl" sz="2000" b="1" dirty="0">
                <a:solidFill>
                  <a:srgbClr val="000000"/>
                </a:solidFill>
                <a:latin typeface="Arial"/>
                <a:cs typeface="Arial"/>
              </a:rPr>
              <a:t>PIENSA</a:t>
            </a:r>
            <a:r>
              <a:rPr lang="es-ES_tradnl" sz="2000" dirty="0">
                <a:solidFill>
                  <a:srgbClr val="000000"/>
                </a:solidFill>
                <a:latin typeface="Arial"/>
                <a:cs typeface="Arial"/>
              </a:rPr>
              <a:t> un tema importante para ti, tu curso, tu colegio o tu familia (por ejemplo: juegos, medio ambiente, animales, entre otros).</a:t>
            </a:r>
          </a:p>
          <a:p>
            <a:endParaRPr lang="es-ES" sz="2000" dirty="0">
              <a:solidFill>
                <a:srgbClr val="000000"/>
              </a:solidFill>
            </a:endParaRPr>
          </a:p>
          <a:p>
            <a:r>
              <a:rPr lang="es-ES" sz="2000" b="1" dirty="0">
                <a:solidFill>
                  <a:srgbClr val="000000"/>
                </a:solidFill>
              </a:rPr>
              <a:t>IMAGINA</a:t>
            </a:r>
            <a:r>
              <a:rPr lang="es-ES" sz="2000" dirty="0">
                <a:solidFill>
                  <a:srgbClr val="000000"/>
                </a:solidFill>
              </a:rPr>
              <a:t> el mural que deseas crear relacionado con tu tema.</a:t>
            </a:r>
          </a:p>
          <a:p>
            <a:endParaRPr lang="es-ES" sz="2000" dirty="0">
              <a:solidFill>
                <a:srgbClr val="000000"/>
              </a:solidFill>
            </a:endParaRPr>
          </a:p>
          <a:p>
            <a:r>
              <a:rPr lang="es-ES" sz="2000" i="1" dirty="0">
                <a:solidFill>
                  <a:srgbClr val="000000"/>
                </a:solidFill>
              </a:rPr>
              <a:t>En el caso de este ejemplo,  el tema será: La mujer y la cultura Mapuche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Rectángulo"/>
          <p:cNvSpPr/>
          <p:nvPr/>
        </p:nvSpPr>
        <p:spPr>
          <a:xfrm>
            <a:off x="179512" y="404664"/>
            <a:ext cx="1243825" cy="523220"/>
          </a:xfrm>
          <a:prstGeom prst="rect">
            <a:avLst/>
          </a:prstGeom>
          <a:solidFill>
            <a:srgbClr val="70CCCA"/>
          </a:solidFill>
          <a:ln w="38100">
            <a:solidFill>
              <a:srgbClr val="DFCB67"/>
            </a:solidFill>
          </a:ln>
        </p:spPr>
        <p:txBody>
          <a:bodyPr wrap="none">
            <a:spAutoFit/>
          </a:bodyPr>
          <a:lstStyle/>
          <a:p>
            <a:r>
              <a:rPr lang="es-ES" sz="2800" dirty="0">
                <a:solidFill>
                  <a:srgbClr val="000000"/>
                </a:solidFill>
              </a:rPr>
              <a:t>PASO 3</a:t>
            </a:r>
          </a:p>
        </p:txBody>
      </p:sp>
      <p:sp>
        <p:nvSpPr>
          <p:cNvPr id="3" name="8 Rectángulo"/>
          <p:cNvSpPr/>
          <p:nvPr/>
        </p:nvSpPr>
        <p:spPr>
          <a:xfrm>
            <a:off x="428596" y="1285860"/>
            <a:ext cx="7992888" cy="400110"/>
          </a:xfrm>
          <a:prstGeom prst="rect">
            <a:avLst/>
          </a:prstGeom>
          <a:solidFill>
            <a:srgbClr val="70CCCA"/>
          </a:solidFill>
          <a:ln w="38100">
            <a:solidFill>
              <a:srgbClr val="DFCB67"/>
            </a:solidFill>
          </a:ln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000000"/>
                </a:solidFill>
              </a:rPr>
              <a:t>REALIZA</a:t>
            </a:r>
            <a:r>
              <a:rPr lang="es-ES" sz="2000" dirty="0">
                <a:solidFill>
                  <a:srgbClr val="000000"/>
                </a:solidFill>
              </a:rPr>
              <a:t> diferentes bocetos (al menos 2) sobre tu tema, en una hoja</a:t>
            </a:r>
          </a:p>
        </p:txBody>
      </p:sp>
      <p:pic>
        <p:nvPicPr>
          <p:cNvPr id="4" name="3 Imagen" descr="WhatsApp Image 2020-06-22 at 16.02.29.jpeg"/>
          <p:cNvPicPr>
            <a:picLocks noChangeAspect="1"/>
          </p:cNvPicPr>
          <p:nvPr/>
        </p:nvPicPr>
        <p:blipFill rotWithShape="1">
          <a:blip r:embed="rId2">
            <a:lum contrast="40000"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6122" r="3596" b="3249"/>
          <a:stretch/>
        </p:blipFill>
        <p:spPr>
          <a:xfrm>
            <a:off x="214283" y="1945812"/>
            <a:ext cx="3013012" cy="37766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4 Imagen" descr="WhatsApp Image 2020-06-22 at 16.34.26.jpeg"/>
          <p:cNvPicPr>
            <a:picLocks noChangeAspect="1"/>
          </p:cNvPicPr>
          <p:nvPr/>
        </p:nvPicPr>
        <p:blipFill rotWithShape="1">
          <a:blip r:embed="rId4">
            <a:lum contrast="40000"/>
          </a:blip>
          <a:srcRect l="16028" t="21811" r="17175" b="9198"/>
          <a:stretch/>
        </p:blipFill>
        <p:spPr>
          <a:xfrm rot="16200000">
            <a:off x="4489822" y="1531468"/>
            <a:ext cx="3526122" cy="485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65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Rectángulo"/>
          <p:cNvSpPr/>
          <p:nvPr/>
        </p:nvSpPr>
        <p:spPr>
          <a:xfrm>
            <a:off x="179512" y="404664"/>
            <a:ext cx="1243825" cy="523220"/>
          </a:xfrm>
          <a:prstGeom prst="rect">
            <a:avLst/>
          </a:prstGeom>
          <a:solidFill>
            <a:srgbClr val="70CCCA"/>
          </a:solidFill>
          <a:ln w="38100">
            <a:solidFill>
              <a:srgbClr val="DFCB67"/>
            </a:solidFill>
          </a:ln>
        </p:spPr>
        <p:txBody>
          <a:bodyPr wrap="none">
            <a:spAutoFit/>
          </a:bodyPr>
          <a:lstStyle/>
          <a:p>
            <a:r>
              <a:rPr lang="es-ES" sz="2800" dirty="0">
                <a:solidFill>
                  <a:srgbClr val="000000"/>
                </a:solidFill>
              </a:rPr>
              <a:t>PASO 4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907704" y="476672"/>
            <a:ext cx="3816424" cy="400110"/>
          </a:xfrm>
          <a:prstGeom prst="rect">
            <a:avLst/>
          </a:prstGeom>
          <a:solidFill>
            <a:srgbClr val="6FC2CD"/>
          </a:solidFill>
          <a:ln>
            <a:solidFill>
              <a:srgbClr val="F79646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00000"/>
                </a:solidFill>
              </a:rPr>
              <a:t>DIBUJA</a:t>
            </a:r>
            <a:r>
              <a:rPr lang="es-ES" sz="2000" dirty="0">
                <a:solidFill>
                  <a:srgbClr val="000000"/>
                </a:solidFill>
              </a:rPr>
              <a:t> el mural definitivo</a:t>
            </a:r>
          </a:p>
        </p:txBody>
      </p:sp>
      <p:pic>
        <p:nvPicPr>
          <p:cNvPr id="6" name="5 Imagen" descr="fsdfsgfsd.jpeg"/>
          <p:cNvPicPr>
            <a:picLocks noChangeAspect="1"/>
          </p:cNvPicPr>
          <p:nvPr/>
        </p:nvPicPr>
        <p:blipFill rotWithShape="1">
          <a:blip r:embed="rId2"/>
          <a:srcRect l="16084" t="14247" r="11625" b="18259"/>
          <a:stretch/>
        </p:blipFill>
        <p:spPr>
          <a:xfrm>
            <a:off x="755576" y="1124744"/>
            <a:ext cx="7560840" cy="52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57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 descr="WhatsApp Image 2020-06-19 at 18.09.54.jpeg"/>
          <p:cNvPicPr>
            <a:picLocks noChangeAspect="1"/>
          </p:cNvPicPr>
          <p:nvPr/>
        </p:nvPicPr>
        <p:blipFill rotWithShape="1">
          <a:blip r:embed="rId2"/>
          <a:srcRect l="16192" t="15143" r="10860" b="15781"/>
          <a:stretch/>
        </p:blipFill>
        <p:spPr>
          <a:xfrm>
            <a:off x="827584" y="692696"/>
            <a:ext cx="7887326" cy="5601689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642910" y="428604"/>
            <a:ext cx="1395134" cy="584776"/>
          </a:xfrm>
          <a:prstGeom prst="rect">
            <a:avLst/>
          </a:prstGeom>
          <a:solidFill>
            <a:srgbClr val="70CCCA"/>
          </a:solidFill>
          <a:ln w="38100">
            <a:solidFill>
              <a:srgbClr val="DFCB67"/>
            </a:solidFill>
          </a:ln>
        </p:spPr>
        <p:txBody>
          <a:bodyPr wrap="none">
            <a:spAutoFit/>
          </a:bodyPr>
          <a:lstStyle/>
          <a:p>
            <a:r>
              <a:rPr lang="es-ES" sz="3200" dirty="0">
                <a:solidFill>
                  <a:srgbClr val="000000"/>
                </a:solidFill>
              </a:rPr>
              <a:t>PASO 3</a:t>
            </a:r>
          </a:p>
        </p:txBody>
      </p:sp>
      <p:sp>
        <p:nvSpPr>
          <p:cNvPr id="7" name="6 Rectángulo"/>
          <p:cNvSpPr/>
          <p:nvPr/>
        </p:nvSpPr>
        <p:spPr>
          <a:xfrm>
            <a:off x="285720" y="3714752"/>
            <a:ext cx="2857488" cy="2677656"/>
          </a:xfrm>
          <a:prstGeom prst="rect">
            <a:avLst/>
          </a:prstGeom>
          <a:solidFill>
            <a:srgbClr val="70CCCA"/>
          </a:solidFill>
          <a:ln w="38100">
            <a:solidFill>
              <a:srgbClr val="DFCB67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CL" sz="2400" b="1" dirty="0">
                <a:solidFill>
                  <a:srgbClr val="000000"/>
                </a:solidFill>
              </a:rPr>
              <a:t>SELECCIONA</a:t>
            </a:r>
            <a:r>
              <a:rPr lang="es-CL" sz="2400" dirty="0">
                <a:solidFill>
                  <a:srgbClr val="000000"/>
                </a:solidFill>
              </a:rPr>
              <a:t> la </a:t>
            </a:r>
            <a:r>
              <a:rPr lang="es-CL" sz="2400" b="1" dirty="0">
                <a:solidFill>
                  <a:srgbClr val="000000"/>
                </a:solidFill>
              </a:rPr>
              <a:t>paleta de colore</a:t>
            </a:r>
            <a:r>
              <a:rPr lang="es-CL" sz="2400" dirty="0">
                <a:solidFill>
                  <a:srgbClr val="000000"/>
                </a:solidFill>
              </a:rPr>
              <a:t>s (grupos de colores afines)  que quieres incluir en tu mural, para luego comenzar a pintar.</a:t>
            </a:r>
            <a:endParaRPr lang="es-E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42910" y="428604"/>
            <a:ext cx="1395134" cy="584776"/>
          </a:xfrm>
          <a:prstGeom prst="rect">
            <a:avLst/>
          </a:prstGeom>
          <a:solidFill>
            <a:srgbClr val="70CCCA"/>
          </a:solidFill>
          <a:ln w="38100">
            <a:solidFill>
              <a:srgbClr val="DFCB67"/>
            </a:solidFill>
          </a:ln>
        </p:spPr>
        <p:txBody>
          <a:bodyPr wrap="none">
            <a:spAutoFit/>
          </a:bodyPr>
          <a:lstStyle/>
          <a:p>
            <a:r>
              <a:rPr lang="es-ES" sz="3200" dirty="0">
                <a:solidFill>
                  <a:srgbClr val="000000"/>
                </a:solidFill>
              </a:rPr>
              <a:t>PASO 4</a:t>
            </a:r>
          </a:p>
        </p:txBody>
      </p:sp>
      <p:pic>
        <p:nvPicPr>
          <p:cNvPr id="6" name="5 Imagen" descr="WhatsApp Image 2020-06-19 at 18.09.54.jpeg"/>
          <p:cNvPicPr>
            <a:picLocks noChangeAspect="1"/>
          </p:cNvPicPr>
          <p:nvPr/>
        </p:nvPicPr>
        <p:blipFill rotWithShape="1">
          <a:blip r:embed="rId2"/>
          <a:srcRect l="56093" t="15513" r="7456" b="14412"/>
          <a:stretch/>
        </p:blipFill>
        <p:spPr>
          <a:xfrm>
            <a:off x="5154706" y="986118"/>
            <a:ext cx="3632136" cy="5236902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714348" y="1142984"/>
            <a:ext cx="3643338" cy="2554545"/>
          </a:xfrm>
          <a:prstGeom prst="rect">
            <a:avLst/>
          </a:prstGeom>
          <a:solidFill>
            <a:srgbClr val="70CCCA"/>
          </a:solidFill>
          <a:ln w="38100">
            <a:solidFill>
              <a:srgbClr val="DFCB67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CL" sz="2000" dirty="0">
                <a:solidFill>
                  <a:srgbClr val="000000"/>
                </a:solidFill>
              </a:rPr>
              <a:t>Al pintar puedes delinear con negro los colores del fondo, o todo el dibujo como la </a:t>
            </a:r>
            <a:r>
              <a:rPr lang="es-CL" sz="2000" b="1" dirty="0">
                <a:solidFill>
                  <a:srgbClr val="000000"/>
                </a:solidFill>
              </a:rPr>
              <a:t>Brigada Ramona Parra. </a:t>
            </a:r>
          </a:p>
          <a:p>
            <a:pPr algn="just"/>
            <a:r>
              <a:rPr lang="es-CL" sz="2000" dirty="0">
                <a:solidFill>
                  <a:srgbClr val="000000"/>
                </a:solidFill>
              </a:rPr>
              <a:t>Para pintar el rostro puedes utilizar lápiz de palos de colores si es que no quieres utilizar plumones.</a:t>
            </a:r>
            <a:endParaRPr lang="es-ES" sz="2000" dirty="0">
              <a:solidFill>
                <a:srgbClr val="000000"/>
              </a:solidFill>
            </a:endParaRPr>
          </a:p>
        </p:txBody>
      </p:sp>
      <p:pic>
        <p:nvPicPr>
          <p:cNvPr id="12" name="11 Imagen" descr="WhatsApp Image 2020-06-19 at 19.39.58 (1).jpeg"/>
          <p:cNvPicPr>
            <a:picLocks noChangeAspect="1"/>
          </p:cNvPicPr>
          <p:nvPr/>
        </p:nvPicPr>
        <p:blipFill>
          <a:blip r:embed="rId3">
            <a:lum contrast="20000"/>
          </a:blip>
          <a:srcRect l="60784" t="33966" r="11347" b="42146"/>
          <a:stretch>
            <a:fillRect/>
          </a:stretch>
        </p:blipFill>
        <p:spPr>
          <a:xfrm rot="16200000">
            <a:off x="1770610" y="3658622"/>
            <a:ext cx="2786082" cy="318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25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  <a:ln w="57150">
            <a:solidFill>
              <a:srgbClr val="82BECC"/>
            </a:solidFill>
          </a:ln>
        </p:spPr>
        <p:txBody>
          <a:bodyPr/>
          <a:lstStyle/>
          <a:p>
            <a:r>
              <a:rPr lang="es-CL" dirty="0">
                <a:latin typeface="Arial"/>
                <a:cs typeface="Arial"/>
              </a:rPr>
              <a:t>¿Qué es el muralismo?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28596" y="1857365"/>
            <a:ext cx="4429156" cy="4093428"/>
          </a:xfrm>
          <a:prstGeom prst="rect">
            <a:avLst/>
          </a:prstGeom>
          <a:ln w="57150">
            <a:solidFill>
              <a:srgbClr val="82BECC"/>
            </a:solidFill>
          </a:ln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CL" sz="2000" dirty="0"/>
              <a:t>Es un movimiento artístico que se expresa sobre muros, papel o lienzos utilizando el gran formato. </a:t>
            </a:r>
          </a:p>
          <a:p>
            <a:pPr algn="just">
              <a:buNone/>
            </a:pPr>
            <a:endParaRPr lang="es-CL" sz="2000" dirty="0"/>
          </a:p>
          <a:p>
            <a:pPr algn="just">
              <a:buNone/>
            </a:pPr>
            <a:endParaRPr lang="es-CL" sz="2000" dirty="0"/>
          </a:p>
          <a:p>
            <a:pPr algn="just"/>
            <a:r>
              <a:rPr lang="es-CL" sz="2000" dirty="0"/>
              <a:t>Mediante el muralismo el/la artista o colectivo artístico</a:t>
            </a:r>
            <a:r>
              <a:rPr lang="es-ES" sz="2000" dirty="0"/>
              <a:t> </a:t>
            </a:r>
            <a:r>
              <a:rPr lang="es-CL" sz="2000" dirty="0"/>
              <a:t>expresan un mensaje de alto contenido social y cultural.</a:t>
            </a:r>
          </a:p>
          <a:p>
            <a:pPr algn="just"/>
            <a:endParaRPr lang="es-CL" sz="2000" dirty="0"/>
          </a:p>
          <a:p>
            <a:pPr algn="just"/>
            <a:endParaRPr lang="es-CL" sz="2000" dirty="0"/>
          </a:p>
          <a:p>
            <a:pPr algn="just">
              <a:buNone/>
            </a:pPr>
            <a:r>
              <a:rPr lang="es-CL" sz="2000" dirty="0"/>
              <a:t>Se espera que las personas que observen el mural logren interpretar este mensaje o propósito expresivo. </a:t>
            </a:r>
            <a:endParaRPr lang="es-ES" sz="2000" dirty="0"/>
          </a:p>
        </p:txBody>
      </p:sp>
      <p:pic>
        <p:nvPicPr>
          <p:cNvPr id="16390" name="Picture 6" descr="La Brigada Ramona Parra (BRP) pinta en el Palacio Consistorial ..."/>
          <p:cNvPicPr>
            <a:picLocks noChangeAspect="1" noChangeArrowheads="1"/>
          </p:cNvPicPr>
          <p:nvPr/>
        </p:nvPicPr>
        <p:blipFill>
          <a:blip r:embed="rId2"/>
          <a:srcRect r="50595"/>
          <a:stretch>
            <a:fillRect/>
          </a:stretch>
        </p:blipFill>
        <p:spPr bwMode="auto">
          <a:xfrm>
            <a:off x="5072066" y="1857364"/>
            <a:ext cx="3643338" cy="4148120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5143504" y="6000768"/>
            <a:ext cx="328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Fotografía de la Brigada Ramona Parra  pintando, 2006.</a:t>
            </a:r>
            <a:endParaRPr lang="es-E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4042792" cy="562074"/>
          </a:xfrm>
          <a:solidFill>
            <a:schemeClr val="accent5"/>
          </a:solidFill>
          <a:ln w="38100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Mural terminado</a:t>
            </a:r>
          </a:p>
        </p:txBody>
      </p:sp>
      <p:pic>
        <p:nvPicPr>
          <p:cNvPr id="6" name="5 Imagen" descr="WhatsApp Image 2020-06-19 at 19.39.58 (1).jpeg"/>
          <p:cNvPicPr>
            <a:picLocks noChangeAspect="1"/>
          </p:cNvPicPr>
          <p:nvPr/>
        </p:nvPicPr>
        <p:blipFill rotWithShape="1">
          <a:blip r:embed="rId2"/>
          <a:srcRect l="28304" t="22184" r="11536" b="12711"/>
          <a:stretch/>
        </p:blipFill>
        <p:spPr>
          <a:xfrm rot="16200000">
            <a:off x="1716375" y="-484126"/>
            <a:ext cx="5639243" cy="813690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79512" y="404664"/>
            <a:ext cx="8568952" cy="5570755"/>
          </a:xfrm>
          <a:prstGeom prst="rect">
            <a:avLst/>
          </a:prstGeom>
          <a:solidFill>
            <a:srgbClr val="4BACC6"/>
          </a:solidFill>
          <a:ln w="38100">
            <a:solidFill>
              <a:srgbClr val="DFCB67"/>
            </a:solidFill>
          </a:ln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ES" sz="2300" b="1" dirty="0">
                <a:solidFill>
                  <a:srgbClr val="000000"/>
                </a:solidFill>
              </a:rPr>
              <a:t>LINKS DE REFERENCIA</a:t>
            </a:r>
          </a:p>
          <a:p>
            <a:pPr algn="just">
              <a:buNone/>
            </a:pPr>
            <a:endParaRPr lang="es-ES" sz="2300" b="1" dirty="0">
              <a:solidFill>
                <a:srgbClr val="000000"/>
              </a:solidFill>
            </a:endParaRPr>
          </a:p>
          <a:p>
            <a:pPr algn="just">
              <a:buNone/>
            </a:pPr>
            <a:r>
              <a:rPr lang="es-ES" sz="1400" dirty="0">
                <a:solidFill>
                  <a:srgbClr val="000000"/>
                </a:solidFill>
              </a:rPr>
              <a:t>Slide Share. (s/f). Muralismo. Recuperado de </a:t>
            </a:r>
            <a:r>
              <a:rPr lang="es-ES" sz="1400" dirty="0">
                <a:solidFill>
                  <a:srgbClr val="000000"/>
                </a:solidFill>
                <a:hlinkClick r:id="rId2"/>
              </a:rPr>
              <a:t>https://es.slideshare.net/allorentdiz/el-muralismo-59035832</a:t>
            </a:r>
            <a:r>
              <a:rPr lang="es-ES" sz="1400" dirty="0">
                <a:solidFill>
                  <a:srgbClr val="000000"/>
                </a:solidFill>
              </a:rPr>
              <a:t> </a:t>
            </a:r>
          </a:p>
          <a:p>
            <a:pPr algn="just">
              <a:buNone/>
            </a:pPr>
            <a:endParaRPr lang="es-ES" sz="1400" dirty="0">
              <a:solidFill>
                <a:srgbClr val="000000"/>
              </a:solidFill>
            </a:endParaRPr>
          </a:p>
          <a:p>
            <a:pPr algn="just">
              <a:buNone/>
            </a:pPr>
            <a:r>
              <a:rPr lang="es-ES" sz="1400" dirty="0">
                <a:solidFill>
                  <a:srgbClr val="000000"/>
                </a:solidFill>
              </a:rPr>
              <a:t>Museo palacio de bellas artes. (s/f). Muralismo Mexicano. Recuperado de </a:t>
            </a:r>
            <a:r>
              <a:rPr lang="es-ES" sz="1400" dirty="0">
                <a:solidFill>
                  <a:srgbClr val="000000"/>
                </a:solidFill>
                <a:hlinkClick r:id="rId3"/>
              </a:rPr>
              <a:t>http://museopalaciodebellasartes.gob.mx/muralismo-mexicano/</a:t>
            </a:r>
            <a:endParaRPr lang="es-ES" sz="1400" dirty="0">
              <a:solidFill>
                <a:srgbClr val="000000"/>
              </a:solidFill>
            </a:endParaRPr>
          </a:p>
          <a:p>
            <a:pPr algn="just">
              <a:buNone/>
            </a:pPr>
            <a:r>
              <a:rPr lang="es-ES" sz="1400" dirty="0">
                <a:solidFill>
                  <a:srgbClr val="000000"/>
                </a:solidFill>
              </a:rPr>
              <a:t>Fernández, J. (s/f). La pintura mural mexicana. Recuperado de </a:t>
            </a:r>
            <a:r>
              <a:rPr lang="es-ES" sz="1400" dirty="0">
                <a:solidFill>
                  <a:srgbClr val="000000"/>
                </a:solidFill>
                <a:hlinkClick r:id="rId4" invalidUrl="http://www.hispanoteca.eu/Arte LA/La pintura mural mexicana.pdf"/>
              </a:rPr>
              <a:t>http://www.hispanoteca.eu/Arte%20LA/La%20pintura%20mural%20mexicana.pdf</a:t>
            </a:r>
            <a:r>
              <a:rPr lang="es-ES" sz="1400" dirty="0">
                <a:solidFill>
                  <a:srgbClr val="000000"/>
                </a:solidFill>
              </a:rPr>
              <a:t> </a:t>
            </a:r>
          </a:p>
          <a:p>
            <a:pPr algn="just">
              <a:buNone/>
            </a:pPr>
            <a:endParaRPr lang="es-CL" sz="1400" dirty="0">
              <a:solidFill>
                <a:srgbClr val="000000"/>
              </a:solidFill>
            </a:endParaRPr>
          </a:p>
          <a:p>
            <a:pPr algn="just">
              <a:buNone/>
            </a:pPr>
            <a:r>
              <a:rPr lang="es-ES" sz="1400" dirty="0">
                <a:solidFill>
                  <a:srgbClr val="000000"/>
                </a:solidFill>
              </a:rPr>
              <a:t>Museo cielo abierto en San Miguel . (2010). Murales. Recuperado de </a:t>
            </a:r>
            <a:r>
              <a:rPr lang="es-ES" sz="1400" dirty="0">
                <a:hlinkClick r:id="rId5"/>
              </a:rPr>
              <a:t>https://www.museoacieloabiertoensanmiguel.cl/category/murales/</a:t>
            </a:r>
            <a:endParaRPr lang="es-ES" sz="1400" dirty="0">
              <a:solidFill>
                <a:srgbClr val="000000"/>
              </a:solidFill>
            </a:endParaRPr>
          </a:p>
          <a:p>
            <a:pPr algn="just">
              <a:buNone/>
            </a:pPr>
            <a:endParaRPr lang="es-ES" sz="1400" dirty="0">
              <a:solidFill>
                <a:srgbClr val="000000"/>
              </a:solidFill>
            </a:endParaRPr>
          </a:p>
          <a:p>
            <a:pPr algn="just">
              <a:buNone/>
            </a:pPr>
            <a:endParaRPr lang="es-ES" sz="1400" dirty="0">
              <a:solidFill>
                <a:srgbClr val="000000"/>
              </a:solidFill>
            </a:endParaRPr>
          </a:p>
          <a:p>
            <a:pPr algn="just">
              <a:buNone/>
            </a:pPr>
            <a:endParaRPr lang="es-ES" sz="1400" dirty="0">
              <a:solidFill>
                <a:srgbClr val="000000"/>
              </a:solidFill>
            </a:endParaRPr>
          </a:p>
          <a:p>
            <a:pPr algn="just">
              <a:buNone/>
            </a:pPr>
            <a:endParaRPr lang="es-ES" sz="1400" dirty="0">
              <a:solidFill>
                <a:srgbClr val="000000"/>
              </a:solidFill>
            </a:endParaRPr>
          </a:p>
          <a:p>
            <a:pPr algn="just">
              <a:buNone/>
            </a:pPr>
            <a:endParaRPr lang="es-ES" sz="1400" dirty="0">
              <a:solidFill>
                <a:srgbClr val="000000"/>
              </a:solidFill>
            </a:endParaRPr>
          </a:p>
          <a:p>
            <a:pPr algn="just">
              <a:buNone/>
            </a:pPr>
            <a:endParaRPr lang="es-ES" sz="1400" dirty="0">
              <a:solidFill>
                <a:srgbClr val="000000"/>
              </a:solidFill>
            </a:endParaRPr>
          </a:p>
          <a:p>
            <a:pPr algn="just">
              <a:buNone/>
            </a:pPr>
            <a:endParaRPr lang="es-ES" sz="1400" dirty="0">
              <a:solidFill>
                <a:srgbClr val="000000"/>
              </a:solidFill>
            </a:endParaRPr>
          </a:p>
          <a:p>
            <a:pPr algn="just">
              <a:buNone/>
            </a:pPr>
            <a:endParaRPr lang="es-ES" sz="1400" dirty="0">
              <a:solidFill>
                <a:srgbClr val="000000"/>
              </a:solidFill>
            </a:endParaRPr>
          </a:p>
          <a:p>
            <a:pPr algn="just">
              <a:buNone/>
            </a:pPr>
            <a:r>
              <a:rPr lang="es-ES" sz="2400" dirty="0">
                <a:solidFill>
                  <a:srgbClr val="000000"/>
                </a:solidFill>
              </a:rPr>
              <a:t>Esta presentación ha sido realizada por Gloria Rubilar, en el contexto de la  Práctica Digital de la Pedagogía en Artes de la Universidad Alberto Hurtado</a:t>
            </a:r>
            <a:r>
              <a:rPr lang="es-ES" sz="2400" dirty="0"/>
              <a:t>.</a:t>
            </a:r>
            <a:endParaRPr lang="es-ES" sz="2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Marcador de contenido" descr="32494239463_5d9f424102_b-1024x76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020" y="571480"/>
            <a:ext cx="7726388" cy="5794792"/>
          </a:xfrm>
        </p:spPr>
      </p:pic>
      <p:sp>
        <p:nvSpPr>
          <p:cNvPr id="8" name="7 Rectángulo"/>
          <p:cNvSpPr/>
          <p:nvPr/>
        </p:nvSpPr>
        <p:spPr>
          <a:xfrm>
            <a:off x="467544" y="6381328"/>
            <a:ext cx="72152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/>
              <a:t>Mural de Brigada Ramona Parra, colectivo muralista (2014)</a:t>
            </a:r>
            <a:endParaRPr lang="es-E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0f5f86d71538625ba5cd4e1c86e84d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32656"/>
            <a:ext cx="7128792" cy="578450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928662" y="621508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Diseño de la Brigada Ramona Parra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0746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WhatsApp-Image-2018-02-16-at-13.55.08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70" y="357166"/>
            <a:ext cx="5429288" cy="5429288"/>
          </a:xfrm>
        </p:spPr>
      </p:pic>
      <p:sp>
        <p:nvSpPr>
          <p:cNvPr id="5" name="4 Rectángulo"/>
          <p:cNvSpPr/>
          <p:nvPr/>
        </p:nvSpPr>
        <p:spPr>
          <a:xfrm>
            <a:off x="428596" y="5929330"/>
            <a:ext cx="87154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i="1" dirty="0"/>
              <a:t>Mural del artista  </a:t>
            </a:r>
            <a:r>
              <a:rPr lang="es-ES" sz="1600" dirty="0"/>
              <a:t>Dasic Fernández (2016), “volando”.  </a:t>
            </a:r>
          </a:p>
          <a:p>
            <a:r>
              <a:rPr lang="es-ES" sz="1600" dirty="0"/>
              <a:t>Se encuentre en Santo Domingo con Teatinos, en una Plaza de Bolsillo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4.bp.blogspot.com/-9oMVzMMziH0/WwdnCF6zj8I/AAAAAAAA3JA/GgMd9tzimEorqICIYJzZUuFKi4kQF30cgCKgBGAs/s1600/2018-04-29%2B17.48.26-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260648"/>
            <a:ext cx="8818509" cy="5879006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262056" y="6273225"/>
            <a:ext cx="8858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/>
              <a:t>Murales de la entrada de estación del metro Bellas Artes, creados por INTI (a la izquierda) y Mono González (a la derecha de la fotografía), 2018.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2204864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s-ES" dirty="0"/>
            </a:br>
            <a:endParaRPr lang="es-ES" dirty="0"/>
          </a:p>
        </p:txBody>
      </p:sp>
      <p:pic>
        <p:nvPicPr>
          <p:cNvPr id="25602" name="Picture 2" descr="Fuerza | MUSEO A CIELO ABIERTO EN SAN MIGUEL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 t="6798" b="7099"/>
          <a:stretch>
            <a:fillRect/>
          </a:stretch>
        </p:blipFill>
        <p:spPr bwMode="auto">
          <a:xfrm>
            <a:off x="214282" y="167186"/>
            <a:ext cx="5579116" cy="6405086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5786446" y="5715016"/>
            <a:ext cx="33575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Colectivo </a:t>
            </a:r>
            <a:r>
              <a:rPr lang="es-ES" dirty="0" err="1"/>
              <a:t>Alapinta</a:t>
            </a:r>
            <a:r>
              <a:rPr lang="es-ES" dirty="0"/>
              <a:t>, (2011). Fuerza. Museo a cielo abierto en San Miguel</a:t>
            </a:r>
          </a:p>
        </p:txBody>
      </p:sp>
    </p:spTree>
    <p:extLst>
      <p:ext uri="{BB962C8B-B14F-4D97-AF65-F5344CB8AC3E}">
        <p14:creationId xmlns:p14="http://schemas.microsoft.com/office/powerpoint/2010/main" val="3942266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2204864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s-ES" dirty="0"/>
            </a:br>
            <a:endParaRPr lang="es-ES" dirty="0"/>
          </a:p>
        </p:txBody>
      </p:sp>
      <p:pic>
        <p:nvPicPr>
          <p:cNvPr id="24578" name="Picture 2" descr="https://www.museoacieloabiertoensanmiguel.cl/wp-content/uploads/2019/01/plaza-la-union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 l="5797" r="5797" b="5262"/>
          <a:stretch>
            <a:fillRect/>
          </a:stretch>
        </p:blipFill>
        <p:spPr bwMode="auto">
          <a:xfrm>
            <a:off x="4429124" y="142852"/>
            <a:ext cx="4572032" cy="6534720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0" y="5786454"/>
            <a:ext cx="44291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dirty="0"/>
              <a:t>Brigada Ramona parra y  Mono González, (1971/2017). Plaza La Unión. Museo a cielo abierto en San Miguel </a:t>
            </a:r>
          </a:p>
        </p:txBody>
      </p:sp>
    </p:spTree>
    <p:extLst>
      <p:ext uri="{BB962C8B-B14F-4D97-AF65-F5344CB8AC3E}">
        <p14:creationId xmlns:p14="http://schemas.microsoft.com/office/powerpoint/2010/main" val="4070498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A91A287B81C1347809A2DFFA97A14F1" ma:contentTypeVersion="2" ma:contentTypeDescription="Crear nuevo documento." ma:contentTypeScope="" ma:versionID="3b1f2a1772d8e9b40de57c2de4b19905">
  <xsd:schema xmlns:xsd="http://www.w3.org/2001/XMLSchema" xmlns:xs="http://www.w3.org/2001/XMLSchema" xmlns:p="http://schemas.microsoft.com/office/2006/metadata/properties" xmlns:ns2="1f0825bb-7064-4984-8d29-568820bc41b1" targetNamespace="http://schemas.microsoft.com/office/2006/metadata/properties" ma:root="true" ma:fieldsID="7db89d0c65dc8e4f754293c2e3fb1ab8" ns2:_="">
    <xsd:import namespace="1f0825bb-7064-4984-8d29-568820bc41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0825bb-7064-4984-8d29-568820bc41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94B3E7-8CFC-48E4-8028-1BE26BAC59F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9F5DC11-F102-475B-94CF-76473E61D873}"/>
</file>

<file path=customXml/itemProps3.xml><?xml version="1.0" encoding="utf-8"?>
<ds:datastoreItem xmlns:ds="http://schemas.openxmlformats.org/officeDocument/2006/customXml" ds:itemID="{403FC6A7-9FE7-4AB1-A524-6AC6D0FCE3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2001</TotalTime>
  <Words>1070</Words>
  <Application>Microsoft Macintosh PowerPoint</Application>
  <PresentationFormat>Presentación en pantalla (4:3)</PresentationFormat>
  <Paragraphs>113</Paragraphs>
  <Slides>31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6" baseType="lpstr">
      <vt:lpstr>Arial</vt:lpstr>
      <vt:lpstr>Calibri</vt:lpstr>
      <vt:lpstr>OCRB</vt:lpstr>
      <vt:lpstr>Wingdings</vt:lpstr>
      <vt:lpstr>Tema de Office</vt:lpstr>
      <vt:lpstr>Presentación de PowerPoint</vt:lpstr>
      <vt:lpstr> Observa este video sobre muralismo </vt:lpstr>
      <vt:lpstr>¿Qué es el muralismo?</vt:lpstr>
      <vt:lpstr>Presentación de PowerPoint</vt:lpstr>
      <vt:lpstr>Presentación de PowerPoint</vt:lpstr>
      <vt:lpstr>Presentación de PowerPoint</vt:lpstr>
      <vt:lpstr>Presentación de PowerPoint</vt:lpstr>
      <vt:lpstr> </vt:lpstr>
      <vt:lpstr> </vt:lpstr>
      <vt:lpstr>Presentación de PowerPoint</vt:lpstr>
      <vt:lpstr> Actividad  Nº1: Apreciación </vt:lpstr>
      <vt:lpstr>Muralismo mexicano</vt:lpstr>
      <vt:lpstr>Diego Rivera - Excursión al Museo de Bellas Artes</vt:lpstr>
      <vt:lpstr>Presentación de PowerPoint</vt:lpstr>
      <vt:lpstr>Presentación de PowerPoint</vt:lpstr>
      <vt:lpstr>Artistas del muralismo mexicano</vt:lpstr>
      <vt:lpstr>Presentación de PowerPoint</vt:lpstr>
      <vt:lpstr>Incluir detalle o fragmento de mural anterior</vt:lpstr>
      <vt:lpstr>Presentación de PowerPoint</vt:lpstr>
      <vt:lpstr>Presentación de PowerPoint</vt:lpstr>
      <vt:lpstr>Presentación de PowerPoint</vt:lpstr>
      <vt:lpstr> Actividad  Nº2: Creación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Mural terminado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Gloo</dc:creator>
  <cp:lastModifiedBy>Marcela Doren</cp:lastModifiedBy>
  <cp:revision>238</cp:revision>
  <dcterms:created xsi:type="dcterms:W3CDTF">2020-06-17T18:13:12Z</dcterms:created>
  <dcterms:modified xsi:type="dcterms:W3CDTF">2020-09-22T01:53:26Z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0x010100EA91A287B81C1347809A2DFFA97A14F1</vt:lpwstr>
  </property>
</Properties>
</file>