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embeddedFontLst>
    <p:embeddedFont>
      <p:font typeface="Century Gothic" panose="020B0502020202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hIFwwqLQ/RQAVWy0CuExIph5iDF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37"/>
  </p:normalViewPr>
  <p:slideViewPr>
    <p:cSldViewPr snapToGrid="0" snapToObjects="1">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yEM5TqELtS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youtube.com/watch?v=-tkGMcC9BJ8"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dcf9647b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dcf9647b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u="sng">
                <a:solidFill>
                  <a:schemeClr val="hlink"/>
                </a:solidFill>
                <a:hlinkClick r:id="rId3"/>
              </a:rPr>
              <a:t>https://www.youtube.com/watch?v=yEM5TqELtSs</a:t>
            </a:r>
            <a:endParaRPr/>
          </a:p>
          <a:p>
            <a:pPr marL="0" lvl="0" indent="0" algn="l" rtl="0">
              <a:spcBef>
                <a:spcPts val="0"/>
              </a:spcBef>
              <a:spcAft>
                <a:spcPts val="0"/>
              </a:spcAft>
              <a:buNone/>
            </a:pPr>
            <a:endParaRPr/>
          </a:p>
          <a:p>
            <a:pPr marL="0" lvl="0" indent="0" algn="l" rtl="0">
              <a:spcBef>
                <a:spcPts val="0"/>
              </a:spcBef>
              <a:spcAft>
                <a:spcPts val="0"/>
              </a:spcAft>
              <a:buNone/>
            </a:pPr>
            <a:r>
              <a:rPr lang="es-MX" u="sng">
                <a:solidFill>
                  <a:schemeClr val="hlink"/>
                </a:solidFill>
                <a:hlinkClick r:id="rId4"/>
              </a:rPr>
              <a:t>https://www.youtube.com/watch?v=-tkGMcC9BJ8</a:t>
            </a:r>
            <a:endParaRPr/>
          </a:p>
        </p:txBody>
      </p:sp>
      <p:sp>
        <p:nvSpPr>
          <p:cNvPr id="186" name="Google Shape;18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38"/>
        <p:cNvGrpSpPr/>
        <p:nvPr/>
      </p:nvGrpSpPr>
      <p:grpSpPr>
        <a:xfrm>
          <a:off x="0" y="0"/>
          <a:ext cx="0" cy="0"/>
          <a:chOff x="0" y="0"/>
          <a:chExt cx="0" cy="0"/>
        </a:xfrm>
      </p:grpSpPr>
      <p:sp>
        <p:nvSpPr>
          <p:cNvPr id="39" name="Google Shape;39;p8"/>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742117"/>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8"/>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1" name="Google Shape;41;p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descripción">
  <p:cSld name="Título y descripción">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742117"/>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7"/>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07" name="Google Shape;107;p1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7"/>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7"/>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ita con descripción">
  <p:cSld name="Cita con descripción">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742117"/>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8"/>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4" name="Google Shape;114;p18"/>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5" name="Google Shape;115;p1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8"/>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8"/>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
        <p:nvSpPr>
          <p:cNvPr id="119" name="Google Shape;119;p18"/>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b="0" i="0" u="none" strike="noStrike" cap="none">
                <a:solidFill>
                  <a:schemeClr val="accent1"/>
                </a:solidFill>
                <a:latin typeface="Arial"/>
                <a:ea typeface="Arial"/>
                <a:cs typeface="Arial"/>
                <a:sym typeface="Arial"/>
              </a:rPr>
              <a:t>“</a:t>
            </a:r>
            <a:endParaRPr/>
          </a:p>
        </p:txBody>
      </p:sp>
      <p:sp>
        <p:nvSpPr>
          <p:cNvPr id="120" name="Google Shape;120;p18"/>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rjeta de nombre">
  <p:cSld name="Tarjeta de nombre">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742117"/>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9"/>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4" name="Google Shape;124;p1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9"/>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9"/>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tar la tarjeta de nombre">
  <p:cSld name="Citar la tarjeta de nombre">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742117"/>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0"/>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1" name="Google Shape;131;p20"/>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2" name="Google Shape;132;p2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0"/>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
        <p:nvSpPr>
          <p:cNvPr id="136" name="Google Shape;136;p20"/>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b="0" i="0" u="none" strike="noStrike" cap="none">
                <a:solidFill>
                  <a:schemeClr val="accent1"/>
                </a:solidFill>
                <a:latin typeface="Arial"/>
                <a:ea typeface="Arial"/>
                <a:cs typeface="Arial"/>
                <a:sym typeface="Arial"/>
              </a:rPr>
              <a:t>“</a:t>
            </a:r>
            <a:endParaRPr/>
          </a:p>
        </p:txBody>
      </p:sp>
      <p:sp>
        <p:nvSpPr>
          <p:cNvPr id="137" name="Google Shape;137;p20"/>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dadero o falso">
  <p:cSld name="Verdadero o falso">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742117"/>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1"/>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1" name="Google Shape;141;p21"/>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2" name="Google Shape;142;p2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2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21"/>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1"/>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46"/>
        <p:cNvGrpSpPr/>
        <p:nvPr/>
      </p:nvGrpSpPr>
      <p:grpSpPr>
        <a:xfrm>
          <a:off x="0" y="0"/>
          <a:ext cx="0" cy="0"/>
          <a:chOff x="0" y="0"/>
          <a:chExt cx="0" cy="0"/>
        </a:xfrm>
      </p:grpSpPr>
      <p:sp>
        <p:nvSpPr>
          <p:cNvPr id="147" name="Google Shape;147;p22"/>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742117"/>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22"/>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9" name="Google Shape;149;p2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2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53"/>
        <p:cNvGrpSpPr/>
        <p:nvPr/>
      </p:nvGrpSpPr>
      <p:grpSpPr>
        <a:xfrm>
          <a:off x="0" y="0"/>
          <a:ext cx="0" cy="0"/>
          <a:chOff x="0" y="0"/>
          <a:chExt cx="0" cy="0"/>
        </a:xfrm>
      </p:grpSpPr>
      <p:sp>
        <p:nvSpPr>
          <p:cNvPr id="154" name="Google Shape;154;p23"/>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742117"/>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23"/>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6" name="Google Shape;156;p2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3"/>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3"/>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742117"/>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48" name="Google Shape;48;p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2589212" y="2058750"/>
            <a:ext cx="8915399" cy="1468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742117"/>
              </a:buClr>
              <a:buSzPts val="4000"/>
              <a:buFont typeface="Century Gothic"/>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0"/>
          <p:cNvSpPr txBox="1">
            <a:spLocks noGrp="1"/>
          </p:cNvSpPr>
          <p:nvPr>
            <p:ph type="body" idx="1"/>
          </p:nvPr>
        </p:nvSpPr>
        <p:spPr>
          <a:xfrm>
            <a:off x="2589212" y="3530129"/>
            <a:ext cx="8915399"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55" name="Google Shape;55;p1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0"/>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0"/>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9"/>
        <p:cNvGrpSpPr/>
        <p:nvPr/>
      </p:nvGrpSpPr>
      <p:grpSpPr>
        <a:xfrm>
          <a:off x="0" y="0"/>
          <a:ext cx="0" cy="0"/>
          <a:chOff x="0" y="0"/>
          <a:chExt cx="0" cy="0"/>
        </a:xfrm>
      </p:grpSpPr>
      <p:sp>
        <p:nvSpPr>
          <p:cNvPr id="60" name="Google Shape;60;p1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742117"/>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1"/>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2" name="Google Shape;62;p11"/>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3" name="Google Shape;63;p1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742117"/>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2"/>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0" name="Google Shape;70;p12"/>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12"/>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2" name="Google Shape;72;p12"/>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3" name="Google Shape;73;p1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742117"/>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3"/>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3"/>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83"/>
        <p:cNvGrpSpPr/>
        <p:nvPr/>
      </p:nvGrpSpPr>
      <p:grpSpPr>
        <a:xfrm>
          <a:off x="0" y="0"/>
          <a:ext cx="0" cy="0"/>
          <a:chOff x="0" y="0"/>
          <a:chExt cx="0" cy="0"/>
        </a:xfrm>
      </p:grpSpPr>
      <p:sp>
        <p:nvSpPr>
          <p:cNvPr id="84" name="Google Shape;84;p1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4"/>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88"/>
        <p:cNvGrpSpPr/>
        <p:nvPr/>
      </p:nvGrpSpPr>
      <p:grpSpPr>
        <a:xfrm>
          <a:off x="0" y="0"/>
          <a:ext cx="0" cy="0"/>
          <a:chOff x="0" y="0"/>
          <a:chExt cx="0" cy="0"/>
        </a:xfrm>
      </p:grpSpPr>
      <p:sp>
        <p:nvSpPr>
          <p:cNvPr id="89" name="Google Shape;89;p15"/>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742117"/>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5"/>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1" name="Google Shape;91;p15"/>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2" name="Google Shape;92;p1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5"/>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742117"/>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6"/>
          <p:cNvSpPr>
            <a:spLocks noGrp="1"/>
          </p:cNvSpPr>
          <p:nvPr>
            <p:ph type="pic" idx="2"/>
          </p:nvPr>
        </p:nvSpPr>
        <p:spPr>
          <a:xfrm>
            <a:off x="2589212" y="634965"/>
            <a:ext cx="8915400" cy="3854970"/>
          </a:xfrm>
          <a:prstGeom prst="rect">
            <a:avLst/>
          </a:prstGeom>
          <a:noFill/>
          <a:ln>
            <a:noFill/>
          </a:ln>
        </p:spPr>
        <p:txBody>
          <a:bodyPr spcFirstLastPara="1" wrap="square" lIns="91425" tIns="45700" rIns="91425" bIns="45700" anchor="t" anchorCtr="0">
            <a:normAutofit/>
          </a:bodyPr>
          <a:lstStyle>
            <a:lvl1pPr marR="0" lvl="0" algn="ctr"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600"/>
              <a:buFont typeface="Noto Sans Symbols"/>
              <a:buNone/>
              <a:defRPr sz="1600" b="0" i="0" u="none" strike="noStrike" cap="none">
                <a:solidFill>
                  <a:srgbClr val="3F3F3F"/>
                </a:solidFill>
                <a:latin typeface="Century Gothic"/>
                <a:ea typeface="Century Gothic"/>
                <a:cs typeface="Century Gothic"/>
                <a:sym typeface="Century Gothic"/>
              </a:defRPr>
            </a:lvl9pPr>
          </a:lstStyle>
          <a:p>
            <a:endParaRPr/>
          </a:p>
        </p:txBody>
      </p:sp>
      <p:sp>
        <p:nvSpPr>
          <p:cNvPr id="99" name="Google Shape;99;p16"/>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0" name="Google Shape;100;p1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E3DDD1"/>
            </a:gs>
          </a:gsLst>
          <a:lin ang="5400000" scaled="0"/>
        </a:gradFill>
        <a:effectLst/>
      </p:bgPr>
    </p:bg>
    <p:spTree>
      <p:nvGrpSpPr>
        <p:cNvPr id="1" name="Shape 5"/>
        <p:cNvGrpSpPr/>
        <p:nvPr/>
      </p:nvGrpSpPr>
      <p:grpSpPr>
        <a:xfrm>
          <a:off x="0" y="0"/>
          <a:ext cx="0" cy="0"/>
          <a:chOff x="0" y="0"/>
          <a:chExt cx="0" cy="0"/>
        </a:xfrm>
      </p:grpSpPr>
      <p:grpSp>
        <p:nvGrpSpPr>
          <p:cNvPr id="6" name="Google Shape;6;p7"/>
          <p:cNvGrpSpPr/>
          <p:nvPr/>
        </p:nvGrpSpPr>
        <p:grpSpPr>
          <a:xfrm>
            <a:off x="1" y="228600"/>
            <a:ext cx="2851516" cy="6638628"/>
            <a:chOff x="2487613" y="285750"/>
            <a:chExt cx="2428875" cy="5654676"/>
          </a:xfrm>
        </p:grpSpPr>
        <p:sp>
          <p:nvSpPr>
            <p:cNvPr id="7" name="Google Shape;7;p7"/>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7"/>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7"/>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7"/>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7"/>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7"/>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7"/>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7"/>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7"/>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7"/>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7"/>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7"/>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7"/>
          <p:cNvGrpSpPr/>
          <p:nvPr/>
        </p:nvGrpSpPr>
        <p:grpSpPr>
          <a:xfrm>
            <a:off x="27222" y="157"/>
            <a:ext cx="2356674" cy="6853096"/>
            <a:chOff x="6627813" y="195610"/>
            <a:chExt cx="1952625" cy="5678141"/>
          </a:xfrm>
        </p:grpSpPr>
        <p:sp>
          <p:nvSpPr>
            <p:cNvPr id="20" name="Google Shape;20;p7"/>
            <p:cNvSpPr/>
            <p:nvPr/>
          </p:nvSpPr>
          <p:spPr>
            <a:xfrm>
              <a:off x="6627813" y="195610"/>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7"/>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7"/>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7"/>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7"/>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7"/>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7"/>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7"/>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7"/>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7"/>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7"/>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7"/>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7"/>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7"/>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742117"/>
              </a:buClr>
              <a:buSzPts val="3600"/>
              <a:buFont typeface="Century Gothic"/>
              <a:buNone/>
              <a:defRPr sz="3600" b="0" i="0" u="none" strike="noStrike" cap="none">
                <a:solidFill>
                  <a:srgbClr val="742117"/>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4" name="Google Shape;34;p7"/>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7"/>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yEM5TqELtS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742117"/>
              </a:buClr>
              <a:buSzPts val="5400"/>
              <a:buFont typeface="Century Gothic"/>
              <a:buNone/>
            </a:pPr>
            <a:r>
              <a:rPr lang="es-MX"/>
              <a:t>Responsabilidad y Discursos políticos</a:t>
            </a:r>
            <a:endParaRPr/>
          </a:p>
        </p:txBody>
      </p:sp>
      <p:sp>
        <p:nvSpPr>
          <p:cNvPr id="165" name="Google Shape;165;p1"/>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8dcf9647be_0_1"/>
          <p:cNvSpPr txBox="1">
            <a:spLocks noGrp="1"/>
          </p:cNvSpPr>
          <p:nvPr>
            <p:ph type="ctrTitle"/>
          </p:nvPr>
        </p:nvSpPr>
        <p:spPr>
          <a:xfrm>
            <a:off x="1181800" y="419600"/>
            <a:ext cx="9749700" cy="1126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s-MX"/>
              <a:t>Actividad anterior:</a:t>
            </a:r>
            <a:endParaRPr/>
          </a:p>
        </p:txBody>
      </p:sp>
      <p:sp>
        <p:nvSpPr>
          <p:cNvPr id="171" name="Google Shape;171;g8dcf9647be_0_1"/>
          <p:cNvSpPr txBox="1">
            <a:spLocks noGrp="1"/>
          </p:cNvSpPr>
          <p:nvPr>
            <p:ph type="subTitle" idx="1"/>
          </p:nvPr>
        </p:nvSpPr>
        <p:spPr>
          <a:xfrm>
            <a:off x="1181800" y="1661725"/>
            <a:ext cx="9749700" cy="3584700"/>
          </a:xfrm>
          <a:prstGeom prst="rect">
            <a:avLst/>
          </a:prstGeom>
        </p:spPr>
        <p:txBody>
          <a:bodyPr spcFirstLastPara="1" wrap="square" lIns="91425" tIns="45700" rIns="91425" bIns="45700" anchor="t" anchorCtr="0">
            <a:noAutofit/>
          </a:bodyPr>
          <a:lstStyle/>
          <a:p>
            <a:pPr marL="457200" lvl="0" indent="-368300" algn="l" rtl="0">
              <a:spcBef>
                <a:spcPts val="1000"/>
              </a:spcBef>
              <a:spcAft>
                <a:spcPts val="0"/>
              </a:spcAft>
              <a:buClr>
                <a:srgbClr val="000000"/>
              </a:buClr>
              <a:buSzPts val="2200"/>
              <a:buAutoNum type="arabicParenR"/>
            </a:pPr>
            <a:r>
              <a:rPr lang="es-MX" sz="2200" dirty="0">
                <a:solidFill>
                  <a:srgbClr val="000000"/>
                </a:solidFill>
              </a:rPr>
              <a:t>Compartir sus resultados</a:t>
            </a:r>
            <a:endParaRPr sz="2200" dirty="0">
              <a:solidFill>
                <a:srgbClr val="000000"/>
              </a:solidFill>
            </a:endParaRPr>
          </a:p>
          <a:p>
            <a:pPr marL="457200" lvl="0" indent="0" algn="l" rtl="0">
              <a:spcBef>
                <a:spcPts val="1000"/>
              </a:spcBef>
              <a:spcAft>
                <a:spcPts val="0"/>
              </a:spcAft>
              <a:buNone/>
            </a:pPr>
            <a:endParaRPr sz="2200" dirty="0">
              <a:solidFill>
                <a:srgbClr val="000000"/>
              </a:solidFill>
            </a:endParaRPr>
          </a:p>
          <a:p>
            <a:pPr marL="88900" lvl="0" indent="0" algn="l" rtl="0">
              <a:spcBef>
                <a:spcPts val="1000"/>
              </a:spcBef>
              <a:spcAft>
                <a:spcPts val="0"/>
              </a:spcAft>
              <a:buClr>
                <a:srgbClr val="000000"/>
              </a:buClr>
              <a:buSzPts val="2200"/>
            </a:pPr>
            <a:r>
              <a:rPr lang="es-MX" sz="2200" dirty="0">
                <a:solidFill>
                  <a:srgbClr val="000000"/>
                </a:solidFill>
              </a:rPr>
              <a:t>2) ¿Les costó realizar la actividad?</a:t>
            </a:r>
            <a:endParaRPr sz="2200" dirty="0">
              <a:solidFill>
                <a:srgbClr val="000000"/>
              </a:solidFill>
            </a:endParaRPr>
          </a:p>
          <a:p>
            <a:pPr marL="457200" lvl="0" indent="0" algn="l" rtl="0">
              <a:spcBef>
                <a:spcPts val="1000"/>
              </a:spcBef>
              <a:spcAft>
                <a:spcPts val="0"/>
              </a:spcAft>
              <a:buNone/>
            </a:pPr>
            <a:endParaRPr sz="2200" dirty="0">
              <a:solidFill>
                <a:srgbClr val="000000"/>
              </a:solidFill>
            </a:endParaRPr>
          </a:p>
          <a:p>
            <a:pPr marL="88900" lvl="0" indent="0" algn="l" rtl="0">
              <a:spcBef>
                <a:spcPts val="1000"/>
              </a:spcBef>
              <a:spcAft>
                <a:spcPts val="0"/>
              </a:spcAft>
              <a:buClr>
                <a:srgbClr val="000000"/>
              </a:buClr>
              <a:buSzPts val="2200"/>
            </a:pPr>
            <a:r>
              <a:rPr lang="es-MX" sz="2200" dirty="0">
                <a:solidFill>
                  <a:srgbClr val="000000"/>
                </a:solidFill>
              </a:rPr>
              <a:t>3) ¿Para qué creen que les sirve poder plantear una Episteme? </a:t>
            </a:r>
            <a:endParaRPr sz="22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742117"/>
              </a:buClr>
              <a:buSzPts val="3600"/>
              <a:buFont typeface="Century Gothic"/>
              <a:buNone/>
            </a:pPr>
            <a:r>
              <a:rPr lang="es-MX"/>
              <a:t>Bilbeny, N. (2012). Ética	</a:t>
            </a:r>
            <a:endParaRPr/>
          </a:p>
        </p:txBody>
      </p:sp>
      <p:sp>
        <p:nvSpPr>
          <p:cNvPr id="177" name="Google Shape;177;p2"/>
          <p:cNvSpPr txBox="1">
            <a:spLocks noGrp="1"/>
          </p:cNvSpPr>
          <p:nvPr>
            <p:ph type="body" idx="1"/>
          </p:nvPr>
        </p:nvSpPr>
        <p:spPr>
          <a:xfrm>
            <a:off x="2274075" y="2133600"/>
            <a:ext cx="9230400" cy="3777600"/>
          </a:xfrm>
          <a:prstGeom prst="rect">
            <a:avLst/>
          </a:prstGeom>
          <a:noFill/>
          <a:ln>
            <a:noFill/>
          </a:ln>
        </p:spPr>
        <p:txBody>
          <a:bodyPr spcFirstLastPara="1" wrap="square" lIns="91425" tIns="45700" rIns="91425" bIns="45700" anchor="t" anchorCtr="0">
            <a:normAutofit/>
          </a:bodyPr>
          <a:lstStyle/>
          <a:p>
            <a:pPr marL="0" lvl="0" indent="0" algn="just" rtl="0">
              <a:spcBef>
                <a:spcPts val="0"/>
              </a:spcBef>
              <a:spcAft>
                <a:spcPts val="0"/>
              </a:spcAft>
              <a:buSzPts val="1800"/>
              <a:buNone/>
            </a:pPr>
            <a:r>
              <a:rPr lang="es-MX" b="1" dirty="0"/>
              <a:t>L</a:t>
            </a:r>
            <a:r>
              <a:rPr lang="es-MX" b="1" dirty="0">
                <a:solidFill>
                  <a:srgbClr val="000000"/>
                </a:solidFill>
              </a:rPr>
              <a:t>a responsabilidad moral: </a:t>
            </a:r>
            <a:r>
              <a:rPr lang="es-MX" dirty="0">
                <a:solidFill>
                  <a:srgbClr val="000000"/>
                </a:solidFill>
              </a:rPr>
              <a:t>Es la respuesta que debemos dar por las normas morales que permiten la convivencia humana. En este caso es el deber el criterio de la responsabilidad. Por ejemplo, cuando un joven cristiano se niega a ir a la guerra, porque ha interiorizado la norma de su comunidad religiosa, el “no matarás” o “el amor al prójimo”. Se puede decir que es responsable ante su conciencia o ante su comunidad o ante Dios. El cumplimiento de los Derechos Humanos, como declaración, estaría en este nivel.</a:t>
            </a:r>
            <a:endParaRPr dirty="0">
              <a:solidFill>
                <a:srgbClr val="000000"/>
              </a:solidFill>
            </a:endParaRPr>
          </a:p>
          <a:p>
            <a:pPr marL="0" lvl="0" indent="0" algn="just" rtl="0">
              <a:spcBef>
                <a:spcPts val="0"/>
              </a:spcBef>
              <a:spcAft>
                <a:spcPts val="0"/>
              </a:spcAft>
              <a:buSzPts val="1800"/>
              <a:buNone/>
            </a:pPr>
            <a:endParaRPr dirty="0"/>
          </a:p>
          <a:p>
            <a:pPr marL="0" lvl="0" indent="0" algn="just" rtl="0">
              <a:spcBef>
                <a:spcPts val="0"/>
              </a:spcBef>
              <a:spcAft>
                <a:spcPts val="0"/>
              </a:spcAft>
              <a:buSzPts val="1800"/>
              <a:buNone/>
            </a:pPr>
            <a:r>
              <a:rPr lang="es-MX" b="1" dirty="0">
                <a:solidFill>
                  <a:srgbClr val="000000"/>
                </a:solidFill>
              </a:rPr>
              <a:t>Responsabilidad ante la sociedad: </a:t>
            </a:r>
            <a:r>
              <a:rPr lang="es-MX" dirty="0">
                <a:solidFill>
                  <a:srgbClr val="000000"/>
                </a:solidFill>
              </a:rPr>
              <a:t>Somos responsables ante los otros con los cuales hago mi mundo circundante, ya que mis elecciones y acciones pueden dirigirse a ellos y afectarlos. Esta responsabilidad revela nuestra constitución social.</a:t>
            </a:r>
            <a:endParaRPr sz="26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3"/>
          <p:cNvPicPr preferRelativeResize="0">
            <a:picLocks noGrp="1"/>
          </p:cNvPicPr>
          <p:nvPr>
            <p:ph type="body" idx="1"/>
          </p:nvPr>
        </p:nvPicPr>
        <p:blipFill rotWithShape="1">
          <a:blip r:embed="rId3">
            <a:alphaModFix/>
          </a:blip>
          <a:srcRect/>
          <a:stretch/>
        </p:blipFill>
        <p:spPr>
          <a:xfrm>
            <a:off x="6217560" y="2425700"/>
            <a:ext cx="5671905" cy="3778250"/>
          </a:xfrm>
          <a:prstGeom prst="rect">
            <a:avLst/>
          </a:prstGeom>
          <a:noFill/>
          <a:ln>
            <a:noFill/>
          </a:ln>
        </p:spPr>
      </p:pic>
      <p:pic>
        <p:nvPicPr>
          <p:cNvPr id="183" name="Google Shape;183;p3"/>
          <p:cNvPicPr preferRelativeResize="0"/>
          <p:nvPr/>
        </p:nvPicPr>
        <p:blipFill rotWithShape="1">
          <a:blip r:embed="rId4">
            <a:alphaModFix/>
          </a:blip>
          <a:srcRect/>
          <a:stretch/>
        </p:blipFill>
        <p:spPr>
          <a:xfrm>
            <a:off x="1000900" y="419100"/>
            <a:ext cx="5715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4"/>
          <p:cNvSpPr txBox="1">
            <a:spLocks noGrp="1"/>
          </p:cNvSpPr>
          <p:nvPr>
            <p:ph type="title"/>
          </p:nvPr>
        </p:nvSpPr>
        <p:spPr>
          <a:xfrm>
            <a:off x="1557824" y="624100"/>
            <a:ext cx="9946800" cy="12810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2727"/>
              </a:lnSpc>
              <a:spcBef>
                <a:spcPts val="0"/>
              </a:spcBef>
              <a:spcAft>
                <a:spcPts val="0"/>
              </a:spcAft>
              <a:buClr>
                <a:schemeClr val="dk1"/>
              </a:buClr>
              <a:buSzPts val="1100"/>
              <a:buFont typeface="Arial"/>
              <a:buNone/>
            </a:pPr>
            <a:r>
              <a:rPr lang="es-MX" sz="3300">
                <a:solidFill>
                  <a:srgbClr val="000000"/>
                </a:solidFill>
                <a:latin typeface="Arial"/>
                <a:ea typeface="Arial"/>
                <a:cs typeface="Arial"/>
                <a:sym typeface="Arial"/>
              </a:rPr>
              <a:t>“Mi libertad se termina donde empieza la de los demás” (Jean-Paul Sartre)</a:t>
            </a:r>
            <a:endParaRPr sz="3300">
              <a:solidFill>
                <a:srgbClr val="000000"/>
              </a:solidFill>
              <a:latin typeface="Arial"/>
              <a:ea typeface="Arial"/>
              <a:cs typeface="Arial"/>
              <a:sym typeface="Arial"/>
            </a:endParaRPr>
          </a:p>
          <a:p>
            <a:pPr marL="0" lvl="0" indent="0" algn="l" rtl="0">
              <a:spcBef>
                <a:spcPts val="1100"/>
              </a:spcBef>
              <a:spcAft>
                <a:spcPts val="0"/>
              </a:spcAft>
              <a:buClr>
                <a:srgbClr val="742117"/>
              </a:buClr>
              <a:buSzPts val="3600"/>
              <a:buFont typeface="Century Gothic"/>
              <a:buNone/>
            </a:pPr>
            <a:endParaRPr/>
          </a:p>
        </p:txBody>
      </p:sp>
      <p:pic>
        <p:nvPicPr>
          <p:cNvPr id="189" name="Google Shape;189;p4" descr="PARTE 1:&#10;https://youtu.be/-tkGMcC9BJ8&#10;&#10;PARA CONTACTARTE CONMIGO:&#10;https://www.instagram.com/matiasbottero/&#10;matiasbottero1@gmail.com&#10;&#10;En este canal recopilamos diferentes momentos de la televisión argentina. No duden en suscribirse." title="TOP 5 COMENTARIOS HOMOFÓBICOS EN LA TV ARGENTINA PARTE 2/2">
            <a:hlinkClick r:id="rId3"/>
          </p:cNvPr>
          <p:cNvPicPr preferRelativeResize="0"/>
          <p:nvPr/>
        </p:nvPicPr>
        <p:blipFill>
          <a:blip r:embed="rId4">
            <a:alphaModFix/>
          </a:blip>
          <a:stretch>
            <a:fillRect/>
          </a:stretch>
        </p:blipFill>
        <p:spPr>
          <a:xfrm>
            <a:off x="2009063" y="2173700"/>
            <a:ext cx="8173876" cy="3937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5"/>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742117"/>
              </a:buClr>
              <a:buSzPts val="3600"/>
              <a:buFont typeface="Century Gothic"/>
              <a:buNone/>
            </a:pPr>
            <a:r>
              <a:rPr lang="es-ES"/>
              <a:t>PUESTA EN COMÚN</a:t>
            </a:r>
            <a:endParaRPr/>
          </a:p>
        </p:txBody>
      </p:sp>
      <p:sp>
        <p:nvSpPr>
          <p:cNvPr id="195" name="Google Shape;195;p5"/>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228600" algn="l" rtl="0">
              <a:spcBef>
                <a:spcPts val="0"/>
              </a:spcBef>
              <a:spcAft>
                <a:spcPts val="0"/>
              </a:spcAft>
              <a:buSzPts val="1800"/>
              <a:buNone/>
            </a:pPr>
            <a:endParaRPr/>
          </a:p>
        </p:txBody>
      </p:sp>
    </p:spTree>
  </p:cSld>
  <p:clrMapOvr>
    <a:masterClrMapping/>
  </p:clrMapOvr>
</p:sld>
</file>

<file path=ppt/theme/theme1.xml><?xml version="1.0" encoding="utf-8"?>
<a:theme xmlns:a="http://schemas.openxmlformats.org/drawingml/2006/main" name="Espiral">
  <a:themeElements>
    <a:clrScheme name="Rojo naranja">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Words>
  <Application>Microsoft Macintosh PowerPoint</Application>
  <PresentationFormat>Panorámica</PresentationFormat>
  <Paragraphs>16</Paragraphs>
  <Slides>6</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Century Gothic</vt:lpstr>
      <vt:lpstr>Noto Sans Symbols</vt:lpstr>
      <vt:lpstr>Arial</vt:lpstr>
      <vt:lpstr>Espiral</vt:lpstr>
      <vt:lpstr>Responsabilidad y Discursos políticos</vt:lpstr>
      <vt:lpstr>Actividad anterior:</vt:lpstr>
      <vt:lpstr>Bilbeny, N. (2012). Ética </vt:lpstr>
      <vt:lpstr>Presentación de PowerPoint</vt:lpstr>
      <vt:lpstr>“Mi libertad se termina donde empieza la de los demás” (Jean-Paul Sartre) </vt:lpstr>
      <vt:lpstr>PUESTA EN COMÚN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 y Discursos políticos</dc:title>
  <dc:creator>Favet66</dc:creator>
  <cp:lastModifiedBy>Patricio Sebastian Rojas Perez</cp:lastModifiedBy>
  <cp:revision>1</cp:revision>
  <dcterms:created xsi:type="dcterms:W3CDTF">2020-07-21T20:45:08Z</dcterms:created>
  <dcterms:modified xsi:type="dcterms:W3CDTF">2020-09-28T16:50:28Z</dcterms:modified>
</cp:coreProperties>
</file>