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ld Standard TT" pitchFamily="2" charset="77"/>
      <p:regular r:id="rId13"/>
      <p:bold r:id="rId14"/>
      <p: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37"/>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9403bae15d55e44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9403bae15d55e4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abd9542ed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abd9542ed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bc82aa93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bc82aa9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bc82aa9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bc82aa9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bc82aa93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bc82aa9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bc82aa93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bc82aa93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abd9542ed_2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abd9542ed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ad6fd69d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ad6fd69d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bcdfa78c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bcdfa78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0" y="0"/>
            <a:ext cx="9144001" cy="5142496"/>
          </a:xfrm>
          <a:prstGeom prst="rect">
            <a:avLst/>
          </a:prstGeom>
          <a:noFill/>
          <a:ln>
            <a:noFill/>
          </a:ln>
        </p:spPr>
      </p:pic>
      <p:sp>
        <p:nvSpPr>
          <p:cNvPr id="60" name="Google Shape;60;p13"/>
          <p:cNvSpPr/>
          <p:nvPr/>
        </p:nvSpPr>
        <p:spPr>
          <a:xfrm>
            <a:off x="1187800" y="80550"/>
            <a:ext cx="6392412" cy="1007208"/>
          </a:xfrm>
          <a:prstGeom prst="flowChartTerminator">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ctrTitle"/>
          </p:nvPr>
        </p:nvSpPr>
        <p:spPr>
          <a:xfrm>
            <a:off x="2070978" y="0"/>
            <a:ext cx="5127300" cy="100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s">
                <a:solidFill>
                  <a:srgbClr val="000000"/>
                </a:solidFill>
              </a:rPr>
              <a:t>Discursos Públicos </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Actividad: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67" name="Google Shape;67;p14"/>
          <p:cNvSpPr/>
          <p:nvPr/>
        </p:nvSpPr>
        <p:spPr>
          <a:xfrm>
            <a:off x="281400" y="53726"/>
            <a:ext cx="2860500" cy="1356300"/>
          </a:xfrm>
          <a:prstGeom prst="wedgeEllipseCallout">
            <a:avLst>
              <a:gd name="adj1" fmla="val 65514"/>
              <a:gd name="adj2" fmla="val 44065"/>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es" sz="1800">
                <a:solidFill>
                  <a:schemeClr val="dk1"/>
                </a:solidFill>
                <a:latin typeface="Old Standard TT"/>
                <a:ea typeface="Old Standard TT"/>
                <a:cs typeface="Old Standard TT"/>
                <a:sym typeface="Old Standard TT"/>
              </a:rPr>
              <a:t>¿Qué entienden ustedes como política?</a:t>
            </a:r>
            <a:endParaRPr/>
          </a:p>
        </p:txBody>
      </p:sp>
      <p:sp>
        <p:nvSpPr>
          <p:cNvPr id="68" name="Google Shape;68;p14"/>
          <p:cNvSpPr/>
          <p:nvPr/>
        </p:nvSpPr>
        <p:spPr>
          <a:xfrm>
            <a:off x="6002213" y="53713"/>
            <a:ext cx="3337096" cy="1650800"/>
          </a:xfrm>
          <a:prstGeom prst="wedgeEllipseCallout">
            <a:avLst>
              <a:gd name="adj1" fmla="val -68365"/>
              <a:gd name="adj2" fmla="val 34159"/>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dirty="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Clr>
                <a:schemeClr val="dk1"/>
              </a:buClr>
              <a:buSzPts val="1100"/>
              <a:buFont typeface="Arial"/>
              <a:buNone/>
            </a:pPr>
            <a:r>
              <a:rPr lang="es" sz="1800" dirty="0">
                <a:solidFill>
                  <a:schemeClr val="dk1"/>
                </a:solidFill>
                <a:latin typeface="Old Standard TT"/>
                <a:ea typeface="Old Standard TT"/>
                <a:cs typeface="Old Standard TT"/>
                <a:sym typeface="Old Standard TT"/>
              </a:rPr>
              <a:t>¿Dónde pueden ver actos políticos en su vida cotidiana?</a:t>
            </a:r>
            <a:endParaRPr dirty="0"/>
          </a:p>
        </p:txBody>
      </p:sp>
      <p:sp>
        <p:nvSpPr>
          <p:cNvPr id="69" name="Google Shape;69;p14"/>
          <p:cNvSpPr/>
          <p:nvPr/>
        </p:nvSpPr>
        <p:spPr>
          <a:xfrm>
            <a:off x="281363" y="2343475"/>
            <a:ext cx="2860434" cy="1356372"/>
          </a:xfrm>
          <a:prstGeom prst="wedgeEllipseCallout">
            <a:avLst>
              <a:gd name="adj1" fmla="val 61292"/>
              <a:gd name="adj2" fmla="val -5445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es" sz="1800" dirty="0">
                <a:solidFill>
                  <a:schemeClr val="dk1"/>
                </a:solidFill>
                <a:latin typeface="Old Standard TT"/>
                <a:ea typeface="Old Standard TT"/>
                <a:cs typeface="Old Standard TT"/>
                <a:sym typeface="Old Standard TT"/>
              </a:rPr>
              <a:t>¿Ustedes hacen política? ¿Dónde? </a:t>
            </a:r>
            <a:endParaRPr dirty="0"/>
          </a:p>
        </p:txBody>
      </p:sp>
      <p:sp>
        <p:nvSpPr>
          <p:cNvPr id="70" name="Google Shape;70;p14"/>
          <p:cNvSpPr/>
          <p:nvPr/>
        </p:nvSpPr>
        <p:spPr>
          <a:xfrm>
            <a:off x="6002225" y="2343475"/>
            <a:ext cx="2920914" cy="1242216"/>
          </a:xfrm>
          <a:prstGeom prst="wedgeEllipseCallout">
            <a:avLst>
              <a:gd name="adj1" fmla="val -59169"/>
              <a:gd name="adj2" fmla="val -71083"/>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es" sz="1800" dirty="0">
                <a:solidFill>
                  <a:schemeClr val="dk1"/>
                </a:solidFill>
                <a:latin typeface="Old Standard TT"/>
                <a:ea typeface="Old Standard TT"/>
                <a:cs typeface="Old Standard TT"/>
                <a:sym typeface="Old Standard TT"/>
              </a:rPr>
              <a:t>¿De qué se habla o discute cuando se hace política?</a:t>
            </a:r>
            <a:endParaRPr dirty="0"/>
          </a:p>
        </p:txBody>
      </p:sp>
      <p:sp>
        <p:nvSpPr>
          <p:cNvPr id="71" name="Google Shape;71;p14"/>
          <p:cNvSpPr/>
          <p:nvPr/>
        </p:nvSpPr>
        <p:spPr>
          <a:xfrm>
            <a:off x="3141787" y="3807275"/>
            <a:ext cx="2860434" cy="1128060"/>
          </a:xfrm>
          <a:prstGeom prst="wedgeEllipseCallout">
            <a:avLst>
              <a:gd name="adj1" fmla="val -678"/>
              <a:gd name="adj2" fmla="val -108931"/>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Clr>
                <a:schemeClr val="dk1"/>
              </a:buClr>
              <a:buSzPts val="1100"/>
              <a:buFont typeface="Arial"/>
              <a:buNone/>
            </a:pPr>
            <a:r>
              <a:rPr lang="es" sz="1800" dirty="0">
                <a:solidFill>
                  <a:schemeClr val="dk1"/>
                </a:solidFill>
                <a:latin typeface="Old Standard TT"/>
                <a:ea typeface="Old Standard TT"/>
                <a:cs typeface="Old Standard TT"/>
                <a:sym typeface="Old Standard TT"/>
              </a:rPr>
              <a:t> ¿Podemos ser apolíticos?</a:t>
            </a:r>
            <a:endParaRPr dirty="0"/>
          </a:p>
        </p:txBody>
      </p:sp>
      <p:pic>
        <p:nvPicPr>
          <p:cNvPr id="72" name="Google Shape;72;p14"/>
          <p:cNvPicPr preferRelativeResize="0"/>
          <p:nvPr/>
        </p:nvPicPr>
        <p:blipFill>
          <a:blip r:embed="rId4">
            <a:alphaModFix/>
          </a:blip>
          <a:stretch>
            <a:fillRect/>
          </a:stretch>
        </p:blipFill>
        <p:spPr>
          <a:xfrm>
            <a:off x="3622489" y="848575"/>
            <a:ext cx="1899150" cy="233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¿Qué es la Política?</a:t>
            </a:r>
            <a:endParaRPr/>
          </a:p>
        </p:txBody>
      </p:sp>
      <p:sp>
        <p:nvSpPr>
          <p:cNvPr id="78" name="Google Shape;78;p1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Actividad</a:t>
            </a:r>
            <a:endParaRPr/>
          </a:p>
        </p:txBody>
      </p:sp>
      <p:sp>
        <p:nvSpPr>
          <p:cNvPr id="84" name="Google Shape;84;p1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A continuación, analizaremos cómo Kylie Jenner y Selena Gómez hacen uso de sus RRSS.</a:t>
            </a:r>
            <a:endParaRPr dirty="0"/>
          </a:p>
          <a:p>
            <a:pPr marL="0" lvl="0" indent="0" algn="l" rtl="0">
              <a:spcBef>
                <a:spcPts val="1600"/>
              </a:spcBef>
              <a:spcAft>
                <a:spcPts val="0"/>
              </a:spcAft>
              <a:buNone/>
            </a:pPr>
            <a:r>
              <a:rPr lang="es" dirty="0"/>
              <a:t>¿Qué diferencias ven?</a:t>
            </a:r>
            <a:endParaRPr dirty="0"/>
          </a:p>
          <a:p>
            <a:pPr marL="0" lvl="0" indent="0" algn="l" rtl="0">
              <a:spcBef>
                <a:spcPts val="1600"/>
              </a:spcBef>
              <a:spcAft>
                <a:spcPts val="1600"/>
              </a:spcAft>
              <a:buNone/>
            </a:pPr>
            <a:r>
              <a:rPr lang="es" dirty="0"/>
              <a:t>¿Pueden las RRSS como Instagram ser plataformas para hacer política?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3200400" lvl="0" indent="0" algn="l" rtl="0">
              <a:spcBef>
                <a:spcPts val="0"/>
              </a:spcBef>
              <a:spcAft>
                <a:spcPts val="0"/>
              </a:spcAft>
              <a:buNone/>
            </a:pPr>
            <a:r>
              <a:rPr lang="es"/>
              <a:t>Kylie Jenner</a:t>
            </a:r>
            <a:endParaRPr/>
          </a:p>
        </p:txBody>
      </p:sp>
      <p:pic>
        <p:nvPicPr>
          <p:cNvPr id="90" name="Google Shape;90;p17"/>
          <p:cNvPicPr preferRelativeResize="0"/>
          <p:nvPr/>
        </p:nvPicPr>
        <p:blipFill>
          <a:blip r:embed="rId3">
            <a:alphaModFix/>
          </a:blip>
          <a:stretch>
            <a:fillRect/>
          </a:stretch>
        </p:blipFill>
        <p:spPr>
          <a:xfrm>
            <a:off x="1575325" y="1058225"/>
            <a:ext cx="2065049" cy="3671197"/>
          </a:xfrm>
          <a:prstGeom prst="rect">
            <a:avLst/>
          </a:prstGeom>
          <a:noFill/>
          <a:ln>
            <a:noFill/>
          </a:ln>
        </p:spPr>
      </p:pic>
      <p:pic>
        <p:nvPicPr>
          <p:cNvPr id="91" name="Google Shape;91;p17"/>
          <p:cNvPicPr preferRelativeResize="0"/>
          <p:nvPr/>
        </p:nvPicPr>
        <p:blipFill>
          <a:blip r:embed="rId4">
            <a:alphaModFix/>
          </a:blip>
          <a:stretch>
            <a:fillRect/>
          </a:stretch>
        </p:blipFill>
        <p:spPr>
          <a:xfrm>
            <a:off x="5521000" y="1058225"/>
            <a:ext cx="2065049" cy="36712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2743200" lvl="0" indent="457200" algn="l" rtl="0">
              <a:spcBef>
                <a:spcPts val="0"/>
              </a:spcBef>
              <a:spcAft>
                <a:spcPts val="0"/>
              </a:spcAft>
              <a:buNone/>
            </a:pPr>
            <a:r>
              <a:rPr lang="es" dirty="0"/>
              <a:t>Selena Gómez</a:t>
            </a:r>
            <a:endParaRPr dirty="0"/>
          </a:p>
        </p:txBody>
      </p:sp>
      <p:pic>
        <p:nvPicPr>
          <p:cNvPr id="97" name="Google Shape;97;p18"/>
          <p:cNvPicPr preferRelativeResize="0"/>
          <p:nvPr/>
        </p:nvPicPr>
        <p:blipFill>
          <a:blip r:embed="rId3">
            <a:alphaModFix/>
          </a:blip>
          <a:stretch>
            <a:fillRect/>
          </a:stretch>
        </p:blipFill>
        <p:spPr>
          <a:xfrm>
            <a:off x="5074550" y="1058225"/>
            <a:ext cx="2126515" cy="3780471"/>
          </a:xfrm>
          <a:prstGeom prst="rect">
            <a:avLst/>
          </a:prstGeom>
          <a:noFill/>
          <a:ln>
            <a:noFill/>
          </a:ln>
        </p:spPr>
      </p:pic>
      <p:pic>
        <p:nvPicPr>
          <p:cNvPr id="98" name="Google Shape;98;p18"/>
          <p:cNvPicPr preferRelativeResize="0"/>
          <p:nvPr/>
        </p:nvPicPr>
        <p:blipFill>
          <a:blip r:embed="rId4">
            <a:alphaModFix/>
          </a:blip>
          <a:stretch>
            <a:fillRect/>
          </a:stretch>
        </p:blipFill>
        <p:spPr>
          <a:xfrm>
            <a:off x="1726715" y="1058225"/>
            <a:ext cx="2126515" cy="37804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4" name="Google Shape;104;p19"/>
          <p:cNvSpPr txBox="1">
            <a:spLocks noGrp="1"/>
          </p:cNvSpPr>
          <p:nvPr>
            <p:ph type="title"/>
          </p:nvPr>
        </p:nvSpPr>
        <p:spPr>
          <a:xfrm>
            <a:off x="177553" y="404750"/>
            <a:ext cx="8833282" cy="613200"/>
          </a:xfrm>
          <a:prstGeom prst="rect">
            <a:avLst/>
          </a:prstGeom>
          <a:solidFill>
            <a:schemeClr val="lt2"/>
          </a:solidFill>
        </p:spPr>
        <p:txBody>
          <a:bodyPr spcFirstLastPara="1" wrap="square" lIns="91425" tIns="91425" rIns="91425" bIns="91425" anchor="t" anchorCtr="0">
            <a:noAutofit/>
          </a:bodyPr>
          <a:lstStyle/>
          <a:p>
            <a:pPr marL="0" lvl="0" indent="0" algn="l" rtl="0">
              <a:spcBef>
                <a:spcPts val="0"/>
              </a:spcBef>
              <a:spcAft>
                <a:spcPts val="0"/>
              </a:spcAft>
              <a:buNone/>
            </a:pPr>
            <a:r>
              <a:rPr lang="es" b="1" dirty="0">
                <a:solidFill>
                  <a:srgbClr val="FFFFFF"/>
                </a:solidFill>
              </a:rPr>
              <a:t>DOXA (</a:t>
            </a:r>
            <a:r>
              <a:rPr lang="es" sz="2700" b="1" dirty="0">
                <a:solidFill>
                  <a:srgbClr val="FFFFFF"/>
                </a:solidFill>
                <a:latin typeface="Arial"/>
                <a:ea typeface="Arial"/>
                <a:cs typeface="Arial"/>
                <a:sym typeface="Arial"/>
              </a:rPr>
              <a:t>δόξα</a:t>
            </a:r>
            <a:r>
              <a:rPr lang="es" b="1" dirty="0">
                <a:solidFill>
                  <a:srgbClr val="FFFFFF"/>
                </a:solidFill>
              </a:rPr>
              <a:t>)         ≠        EPISTEME (</a:t>
            </a:r>
            <a:r>
              <a:rPr lang="es" sz="2950" b="1" dirty="0">
                <a:solidFill>
                  <a:srgbClr val="FFFFFF"/>
                </a:solidFill>
                <a:latin typeface="Arial"/>
                <a:ea typeface="Arial"/>
                <a:cs typeface="Arial"/>
                <a:sym typeface="Arial"/>
              </a:rPr>
              <a:t>ἐπιστήμη)</a:t>
            </a:r>
            <a:endParaRPr sz="4900" b="1" dirty="0">
              <a:solidFill>
                <a:srgbClr val="FFFFFF"/>
              </a:solidFill>
            </a:endParaRPr>
          </a:p>
        </p:txBody>
      </p:sp>
      <p:sp>
        <p:nvSpPr>
          <p:cNvPr id="105" name="Google Shape;105;p19"/>
          <p:cNvSpPr/>
          <p:nvPr/>
        </p:nvSpPr>
        <p:spPr>
          <a:xfrm>
            <a:off x="1608672" y="1304012"/>
            <a:ext cx="523800" cy="819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6314130" y="1272939"/>
            <a:ext cx="523800" cy="819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9"/>
          <p:cNvSpPr/>
          <p:nvPr/>
        </p:nvSpPr>
        <p:spPr>
          <a:xfrm>
            <a:off x="762672" y="2409374"/>
            <a:ext cx="2739600" cy="206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700" dirty="0">
                <a:highlight>
                  <a:srgbClr val="FFFFFF"/>
                </a:highlight>
              </a:rPr>
              <a:t>Creencia común o mera opinión</a:t>
            </a:r>
            <a:endParaRPr sz="2700" dirty="0">
              <a:highlight>
                <a:srgbClr val="FFFFFF"/>
              </a:highlight>
            </a:endParaRPr>
          </a:p>
        </p:txBody>
      </p:sp>
      <p:sp>
        <p:nvSpPr>
          <p:cNvPr id="108" name="Google Shape;108;p19"/>
          <p:cNvSpPr/>
          <p:nvPr/>
        </p:nvSpPr>
        <p:spPr>
          <a:xfrm>
            <a:off x="5366029" y="2409374"/>
            <a:ext cx="2739600" cy="206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600" dirty="0">
                <a:highlight>
                  <a:srgbClr val="FFFFFF"/>
                </a:highlight>
              </a:rPr>
              <a:t>Conocimiento justificado y verdadero</a:t>
            </a:r>
            <a:endParaRPr sz="2600" dirty="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Ejemplos de “Doxa”: </a:t>
            </a:r>
            <a:endParaRPr dirty="0"/>
          </a:p>
        </p:txBody>
      </p:sp>
      <p:sp>
        <p:nvSpPr>
          <p:cNvPr id="114" name="Google Shape;114;p20"/>
          <p:cNvSpPr txBox="1"/>
          <p:nvPr/>
        </p:nvSpPr>
        <p:spPr>
          <a:xfrm>
            <a:off x="825998" y="1572141"/>
            <a:ext cx="5559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a:blip r:embed="rId3">
            <a:alphaModFix/>
          </a:blip>
          <a:stretch>
            <a:fillRect/>
          </a:stretch>
        </p:blipFill>
        <p:spPr>
          <a:xfrm>
            <a:off x="826000" y="1181925"/>
            <a:ext cx="2434425" cy="3780475"/>
          </a:xfrm>
          <a:prstGeom prst="rect">
            <a:avLst/>
          </a:prstGeom>
          <a:noFill/>
          <a:ln>
            <a:noFill/>
          </a:ln>
        </p:spPr>
      </p:pic>
      <p:pic>
        <p:nvPicPr>
          <p:cNvPr id="116" name="Google Shape;116;p20"/>
          <p:cNvPicPr preferRelativeResize="0"/>
          <p:nvPr/>
        </p:nvPicPr>
        <p:blipFill>
          <a:blip r:embed="rId4">
            <a:alphaModFix/>
          </a:blip>
          <a:stretch>
            <a:fillRect/>
          </a:stretch>
        </p:blipFill>
        <p:spPr>
          <a:xfrm>
            <a:off x="3354789" y="1181913"/>
            <a:ext cx="2434425" cy="3780475"/>
          </a:xfrm>
          <a:prstGeom prst="rect">
            <a:avLst/>
          </a:prstGeom>
          <a:noFill/>
          <a:ln>
            <a:noFill/>
          </a:ln>
        </p:spPr>
      </p:pic>
      <p:pic>
        <p:nvPicPr>
          <p:cNvPr id="117" name="Google Shape;117;p20"/>
          <p:cNvPicPr preferRelativeResize="0"/>
          <p:nvPr/>
        </p:nvPicPr>
        <p:blipFill>
          <a:blip r:embed="rId4">
            <a:alphaModFix/>
          </a:blip>
          <a:stretch>
            <a:fillRect/>
          </a:stretch>
        </p:blipFill>
        <p:spPr>
          <a:xfrm>
            <a:off x="5883600" y="1181925"/>
            <a:ext cx="2434425" cy="378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Ejemplo de “Episteme”:</a:t>
            </a:r>
            <a:endParaRPr dirty="0"/>
          </a:p>
        </p:txBody>
      </p:sp>
      <p:sp>
        <p:nvSpPr>
          <p:cNvPr id="123" name="Google Shape;123;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350" b="1" dirty="0">
                <a:latin typeface="Arial"/>
                <a:ea typeface="Arial"/>
                <a:cs typeface="Arial"/>
                <a:sym typeface="Arial"/>
              </a:rPr>
              <a:t>“Si no aplicamos medidas de control</a:t>
            </a:r>
            <a:r>
              <a:rPr lang="es" sz="1350" dirty="0">
                <a:latin typeface="Arial"/>
                <a:ea typeface="Arial"/>
                <a:cs typeface="Arial"/>
                <a:sym typeface="Arial"/>
              </a:rPr>
              <a:t>, la cantidad de casos continuará </a:t>
            </a:r>
            <a:r>
              <a:rPr lang="es" sz="1350" b="1" dirty="0">
                <a:latin typeface="Arial"/>
                <a:ea typeface="Arial"/>
                <a:cs typeface="Arial"/>
                <a:sym typeface="Arial"/>
              </a:rPr>
              <a:t>subiendo exponencialmente</a:t>
            </a:r>
            <a:r>
              <a:rPr lang="es" sz="1350" dirty="0">
                <a:latin typeface="Arial"/>
                <a:ea typeface="Arial"/>
                <a:cs typeface="Arial"/>
                <a:sym typeface="Arial"/>
              </a:rPr>
              <a:t> más allá de las cifras ya aterradoras que hemos visto. Los científicos han calculado que la base numérica de reproducción de este virus es de alrededor de dos. Esto significa que, sin control, los casos se duplicarán, luego se cuadruplicarán, luego serán ocho veces más grandes, y así sucesivamente,</a:t>
            </a:r>
            <a:r>
              <a:rPr lang="es" sz="1350" b="1" dirty="0">
                <a:latin typeface="Arial"/>
                <a:ea typeface="Arial"/>
                <a:cs typeface="Arial"/>
                <a:sym typeface="Arial"/>
              </a:rPr>
              <a:t> duplicándose con cada ‘generación’ </a:t>
            </a:r>
            <a:r>
              <a:rPr lang="es" sz="1350" dirty="0">
                <a:latin typeface="Arial"/>
                <a:ea typeface="Arial"/>
                <a:cs typeface="Arial"/>
                <a:sym typeface="Arial"/>
              </a:rPr>
              <a:t>de casos". Marc Lipsitch, Profesor de Harvard respecto al Covid. </a:t>
            </a:r>
            <a:endParaRPr dirty="0"/>
          </a:p>
        </p:txBody>
      </p:sp>
      <p:pic>
        <p:nvPicPr>
          <p:cNvPr id="124" name="Google Shape;124;p21"/>
          <p:cNvPicPr preferRelativeResize="0"/>
          <p:nvPr/>
        </p:nvPicPr>
        <p:blipFill>
          <a:blip r:embed="rId3">
            <a:alphaModFix/>
          </a:blip>
          <a:stretch>
            <a:fillRect/>
          </a:stretch>
        </p:blipFill>
        <p:spPr>
          <a:xfrm>
            <a:off x="2313702" y="2571750"/>
            <a:ext cx="4017825" cy="2260025"/>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Words>
  <Application>Microsoft Macintosh PowerPoint</Application>
  <PresentationFormat>Presentación en pantalla (16:9)</PresentationFormat>
  <Paragraphs>21</Paragraphs>
  <Slides>10</Slides>
  <Notes>10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Old Standard TT</vt:lpstr>
      <vt:lpstr>Arial</vt:lpstr>
      <vt:lpstr>Paperback</vt:lpstr>
      <vt:lpstr>Discursos Públicos </vt:lpstr>
      <vt:lpstr>Presentación de PowerPoint</vt:lpstr>
      <vt:lpstr>¿Qué es la Política?</vt:lpstr>
      <vt:lpstr>Actividad</vt:lpstr>
      <vt:lpstr>Kylie Jenner</vt:lpstr>
      <vt:lpstr>Selena Gómez</vt:lpstr>
      <vt:lpstr>DOXA (δόξα)         ≠        EPISTEME (ἐπιστήμη)</vt:lpstr>
      <vt:lpstr>Ejemplos de “Doxa”: </vt:lpstr>
      <vt:lpstr>Ejemplo de “Episteme”:</vt:lpstr>
      <vt:lpstr>Actividad: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Discursos Públicos </dc:title>
  <cp:lastModifiedBy>Patricio Sebastian Rojas Perez</cp:lastModifiedBy>
  <cp:revision>1</cp:revision>
  <dcterms:modified xsi:type="dcterms:W3CDTF">2020-09-28T16:49:49Z</dcterms:modified>
</cp:coreProperties>
</file>